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03"/>
  </p:notesMasterIdLst>
  <p:sldIdLst>
    <p:sldId id="256" r:id="rId2"/>
    <p:sldId id="373" r:id="rId3"/>
    <p:sldId id="345" r:id="rId4"/>
    <p:sldId id="284" r:id="rId5"/>
    <p:sldId id="287" r:id="rId6"/>
    <p:sldId id="338" r:id="rId7"/>
    <p:sldId id="364" r:id="rId8"/>
    <p:sldId id="363" r:id="rId9"/>
    <p:sldId id="371" r:id="rId10"/>
    <p:sldId id="342" r:id="rId11"/>
    <p:sldId id="337" r:id="rId12"/>
    <p:sldId id="315" r:id="rId13"/>
    <p:sldId id="339" r:id="rId14"/>
    <p:sldId id="340" r:id="rId15"/>
    <p:sldId id="341" r:id="rId16"/>
    <p:sldId id="317" r:id="rId17"/>
    <p:sldId id="346" r:id="rId18"/>
    <p:sldId id="288" r:id="rId19"/>
    <p:sldId id="365" r:id="rId20"/>
    <p:sldId id="286" r:id="rId21"/>
    <p:sldId id="293" r:id="rId22"/>
    <p:sldId id="347" r:id="rId23"/>
    <p:sldId id="294" r:id="rId24"/>
    <p:sldId id="343" r:id="rId25"/>
    <p:sldId id="344" r:id="rId26"/>
    <p:sldId id="295" r:id="rId27"/>
    <p:sldId id="292" r:id="rId28"/>
    <p:sldId id="267" r:id="rId29"/>
    <p:sldId id="265" r:id="rId30"/>
    <p:sldId id="331" r:id="rId31"/>
    <p:sldId id="349" r:id="rId32"/>
    <p:sldId id="348" r:id="rId33"/>
    <p:sldId id="290" r:id="rId34"/>
    <p:sldId id="258" r:id="rId35"/>
    <p:sldId id="350" r:id="rId36"/>
    <p:sldId id="333" r:id="rId37"/>
    <p:sldId id="334" r:id="rId38"/>
    <p:sldId id="321" r:id="rId39"/>
    <p:sldId id="335" r:id="rId40"/>
    <p:sldId id="336" r:id="rId41"/>
    <p:sldId id="332" r:id="rId42"/>
    <p:sldId id="268" r:id="rId43"/>
    <p:sldId id="330" r:id="rId44"/>
    <p:sldId id="304" r:id="rId45"/>
    <p:sldId id="303" r:id="rId46"/>
    <p:sldId id="289" r:id="rId47"/>
    <p:sldId id="305" r:id="rId48"/>
    <p:sldId id="327" r:id="rId49"/>
    <p:sldId id="276" r:id="rId50"/>
    <p:sldId id="277" r:id="rId51"/>
    <p:sldId id="369" r:id="rId52"/>
    <p:sldId id="271" r:id="rId53"/>
    <p:sldId id="272" r:id="rId54"/>
    <p:sldId id="380" r:id="rId55"/>
    <p:sldId id="381" r:id="rId56"/>
    <p:sldId id="366" r:id="rId57"/>
    <p:sldId id="328" r:id="rId58"/>
    <p:sldId id="329" r:id="rId59"/>
    <p:sldId id="275" r:id="rId60"/>
    <p:sldId id="297" r:id="rId61"/>
    <p:sldId id="326" r:id="rId62"/>
    <p:sldId id="367" r:id="rId63"/>
    <p:sldId id="368" r:id="rId64"/>
    <p:sldId id="372" r:id="rId65"/>
    <p:sldId id="299" r:id="rId66"/>
    <p:sldId id="282" r:id="rId67"/>
    <p:sldId id="357" r:id="rId68"/>
    <p:sldId id="296" r:id="rId69"/>
    <p:sldId id="356" r:id="rId70"/>
    <p:sldId id="310" r:id="rId71"/>
    <p:sldId id="302" r:id="rId72"/>
    <p:sldId id="355" r:id="rId73"/>
    <p:sldId id="370" r:id="rId74"/>
    <p:sldId id="352" r:id="rId75"/>
    <p:sldId id="353" r:id="rId76"/>
    <p:sldId id="354" r:id="rId77"/>
    <p:sldId id="301" r:id="rId78"/>
    <p:sldId id="306" r:id="rId79"/>
    <p:sldId id="358" r:id="rId80"/>
    <p:sldId id="307" r:id="rId81"/>
    <p:sldId id="362" r:id="rId82"/>
    <p:sldId id="360" r:id="rId83"/>
    <p:sldId id="274" r:id="rId84"/>
    <p:sldId id="311" r:id="rId85"/>
    <p:sldId id="308" r:id="rId86"/>
    <p:sldId id="359" r:id="rId87"/>
    <p:sldId id="374" r:id="rId88"/>
    <p:sldId id="379" r:id="rId89"/>
    <p:sldId id="378" r:id="rId90"/>
    <p:sldId id="377" r:id="rId91"/>
    <p:sldId id="273" r:id="rId92"/>
    <p:sldId id="281" r:id="rId93"/>
    <p:sldId id="279" r:id="rId94"/>
    <p:sldId id="322" r:id="rId95"/>
    <p:sldId id="382" r:id="rId96"/>
    <p:sldId id="323" r:id="rId97"/>
    <p:sldId id="324" r:id="rId98"/>
    <p:sldId id="383" r:id="rId99"/>
    <p:sldId id="316" r:id="rId100"/>
    <p:sldId id="320" r:id="rId101"/>
    <p:sldId id="278" r:id="rId10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G" initials="S" lastIdx="1" clrIdx="0">
    <p:extLst>
      <p:ext uri="{19B8F6BF-5375-455C-9EA6-DF929625EA0E}">
        <p15:presenceInfo xmlns:p15="http://schemas.microsoft.com/office/powerpoint/2012/main" userId="SER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0" autoAdjust="0"/>
    <p:restoredTop sz="93918" autoAdjust="0"/>
  </p:normalViewPr>
  <p:slideViewPr>
    <p:cSldViewPr snapToGrid="0">
      <p:cViewPr varScale="1">
        <p:scale>
          <a:sx n="85" d="100"/>
          <a:sy n="85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22F6F-C598-40CB-B6D6-1B8037D6BF71}" type="datetimeFigureOut">
              <a:rPr lang="ru-RU" smtClean="0"/>
              <a:t>10.02.2021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14601-F5EA-406F-8BD1-C8A025178C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679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14601-F5EA-406F-8BD1-C8A025178CA5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137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14601-F5EA-406F-8BD1-C8A025178CA5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769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14601-F5EA-406F-8BD1-C8A025178CA5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964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14601-F5EA-406F-8BD1-C8A025178CA5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43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BE13B-E69F-4367-82A0-C37232D3C538}" type="datetime1">
              <a:rPr lang="ru-RU" smtClean="0"/>
              <a:t>10.02.2021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960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9629-C2DD-4301-BE2C-598B8FECB276}" type="datetime1">
              <a:rPr lang="ru-RU" smtClean="0"/>
              <a:t>10.02.2021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1824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3AF9A-DC8B-417C-9415-05AC6C02F868}" type="datetime1">
              <a:rPr lang="ru-RU" smtClean="0"/>
              <a:t>10.02.2021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32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94C4ADA2-5278-46A3-85A4-D6D1D6D02DE1}" type="datetime1">
              <a:rPr lang="ru-RU" smtClean="0"/>
              <a:t>10.02.2021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096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764F-F42D-4F5B-A777-3D27F5EBAA4C}" type="datetime1">
              <a:rPr lang="ru-RU" smtClean="0"/>
              <a:t>10.02.2021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67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97FC-2635-4422-AB7F-138625045046}" type="datetime1">
              <a:rPr lang="ru-RU" smtClean="0"/>
              <a:t>10.02.2021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100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2074-E476-41D5-9457-53DFBFDEA46F}" type="datetime1">
              <a:rPr lang="ru-RU" smtClean="0"/>
              <a:t>10.02.2021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8157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C38B8-BDF4-4B91-AC38-DB3AD0CBECE3}" type="datetime1">
              <a:rPr lang="ru-RU" smtClean="0"/>
              <a:t>10.02.2021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010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E18C0-AF34-43E5-94CB-B96FA7F6A3C4}" type="datetime1">
              <a:rPr lang="ru-RU" smtClean="0"/>
              <a:t>10.02.2021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868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3148A-1687-4093-A33E-1923F3764944}" type="datetime1">
              <a:rPr lang="ru-RU" smtClean="0"/>
              <a:t>10.02.2021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634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D9937299-E550-48AD-ADD6-DD84BA35E01C}" type="datetime1">
              <a:rPr lang="ru-RU" smtClean="0"/>
              <a:t>10.02.2021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6334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B8B21-C80F-4E3E-BBEF-11F7A931BC0F}" type="datetime1">
              <a:rPr lang="ru-RU" smtClean="0"/>
              <a:t>10.02.2021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73B3B92-F355-4F19-816D-E3538035BC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6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liberatum.ru/e/linux-community-test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liberatum.ru/e/linux-community-test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trowatch.com/index.php?distribution=ubuntu&amp;release=all&amp;month=all&amp;year=al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0.png"/><Relationship Id="rId7" Type="http://schemas.openxmlformats.org/officeDocument/2006/relationships/image" Target="../media/image76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sv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pc-azbuka.ru/category/advanced/linux/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10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9.jpeg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jpeg"/><Relationship Id="rId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pc-azbuka.ru/category/advanced/linux/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ubuntu.ru/wiki/&#1088;&#1091;&#1082;&#1086;&#1074;&#1086;&#1076;&#1089;&#1090;&#1074;&#1086;_&#1087;&#1086;_ubuntu_desktop_14_04/&#1090;&#1077;&#1088;&#1084;&#1080;&#1085;&#1072;&#1083;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.jpe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hyperlink" Target="https://help.ubuntu.ru/wiki/gnome_termina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hyperlink" Target="https://help.ubuntu.ru/wiki/&#1088;&#1091;&#1082;&#1086;&#1074;&#1086;&#1076;&#1089;&#1090;&#1074;&#1086;_&#1087;&#1086;_ubuntu_desktop_14_04/&#1090;&#1077;&#1088;&#1084;&#1080;&#1085;&#1072;&#1083;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jpeg"/><Relationship Id="rId3" Type="http://schemas.openxmlformats.org/officeDocument/2006/relationships/image" Target="../media/image141.jpeg"/><Relationship Id="rId7" Type="http://schemas.openxmlformats.org/officeDocument/2006/relationships/image" Target="../media/image144.jpeg"/><Relationship Id="rId12" Type="http://schemas.openxmlformats.org/officeDocument/2006/relationships/image" Target="../media/image149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.jpeg"/><Relationship Id="rId11" Type="http://schemas.openxmlformats.org/officeDocument/2006/relationships/image" Target="../media/image148.jpeg"/><Relationship Id="rId5" Type="http://schemas.openxmlformats.org/officeDocument/2006/relationships/image" Target="../media/image142.jpeg"/><Relationship Id="rId10" Type="http://schemas.openxmlformats.org/officeDocument/2006/relationships/image" Target="../media/image147.jpeg"/><Relationship Id="rId4" Type="http://schemas.openxmlformats.org/officeDocument/2006/relationships/hyperlink" Target="https://techrocks.ru/2019/08/29/10-best-terminal-emulators-for-linux/" TargetMode="External"/><Relationship Id="rId9" Type="http://schemas.openxmlformats.org/officeDocument/2006/relationships/image" Target="../media/image14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hyperlink" Target="https://andreyex.ru/ubuntu/kak-ustanovit-kompilyator-gcc-na-ubuntu-18-04" TargetMode="Externa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hyperlink" Target="https://andreyex.ru/ubuntu/kak-ustanovit-kompilyator-gcc-na-ubuntu-18-04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andreyex.ru/ubuntu/kak-ustanovit-kompilyator-gcc-na-ubuntu-18-04" TargetMode="External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hyperlink" Target="https://www.maketecheasier.com/debug-program-using-gdb-linux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5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ketecheasier.com/debug-program-using-gdb-linux/" TargetMode="Externa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Relationship Id="rId9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hyperlink" Target="https://ru.wikipedia.org/wiki/Extensible_Firmware_Interface" TargetMode="Externa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losst.ru/ustanovka-zagruzchika-grub" TargetMode="Externa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losst.ru/ustanovka-zagruzchika-grub" TargetMode="Externa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s://losst.ru/ustanovka-zagruzchika-grub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img.tsn.ua/cached/1533907727/tsn-5c161a41b1f154cd63aedacab6e94568/thumbs/1340x530/bf/ad/04b67b970e94ab45b6e78edadb3badbf.jpeg">
            <a:extLst>
              <a:ext uri="{FF2B5EF4-FFF2-40B4-BE49-F238E27FC236}">
                <a16:creationId xmlns:a16="http://schemas.microsoft.com/office/drawing/2014/main" id="{78E338FF-7C46-410D-965D-1071F5460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36" y="1994834"/>
            <a:ext cx="12192000" cy="482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Картинки по запросу разновидности линукс">
            <a:extLst>
              <a:ext uri="{FF2B5EF4-FFF2-40B4-BE49-F238E27FC236}">
                <a16:creationId xmlns:a16="http://schemas.microsoft.com/office/drawing/2014/main" id="{0A7292F0-2D71-4DB1-8CCB-9669B1768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216" y="3038294"/>
            <a:ext cx="2485594" cy="221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Картинки по запросу операционные системы">
            <a:extLst>
              <a:ext uri="{FF2B5EF4-FFF2-40B4-BE49-F238E27FC236}">
                <a16:creationId xmlns:a16="http://schemas.microsoft.com/office/drawing/2014/main" id="{BC472835-08C7-4526-8ECF-E0891F2EB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03" y="2963895"/>
            <a:ext cx="2485594" cy="22865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F93ED-EDB7-4F34-BC73-946E7F829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5"/>
            <a:ext cx="10084094" cy="863836"/>
          </a:xfrm>
        </p:spPr>
        <p:txBody>
          <a:bodyPr>
            <a:noAutofit/>
          </a:bodyPr>
          <a:lstStyle/>
          <a:p>
            <a:r>
              <a:rPr lang="ru-RU" sz="4800" b="1" dirty="0">
                <a:solidFill>
                  <a:schemeClr val="tx2"/>
                </a:solidFill>
              </a:rPr>
              <a:t>Тема </a:t>
            </a:r>
            <a:r>
              <a:rPr lang="en-US" sz="4800" b="1" dirty="0">
                <a:solidFill>
                  <a:schemeClr val="tx2"/>
                </a:solidFill>
              </a:rPr>
              <a:t>0</a:t>
            </a:r>
            <a:r>
              <a:rPr lang="ru-RU" sz="4800" b="1" dirty="0">
                <a:solidFill>
                  <a:schemeClr val="tx2"/>
                </a:solidFill>
              </a:rPr>
              <a:t> 1 – ДИСТРИБУТИВ </a:t>
            </a:r>
            <a:r>
              <a:rPr lang="en-US" sz="4800" b="1" dirty="0">
                <a:solidFill>
                  <a:schemeClr val="tx2"/>
                </a:solidFill>
              </a:rPr>
              <a:t>LINUX</a:t>
            </a:r>
            <a:endParaRPr lang="ru-RU" sz="4800" b="1" dirty="0">
              <a:solidFill>
                <a:schemeClr val="tx2"/>
              </a:solidFill>
            </a:endParaRPr>
          </a:p>
        </p:txBody>
      </p:sp>
      <p:pic>
        <p:nvPicPr>
          <p:cNvPr id="2052" name="Picture 4" descr="Похожее изображение">
            <a:extLst>
              <a:ext uri="{FF2B5EF4-FFF2-40B4-BE49-F238E27FC236}">
                <a16:creationId xmlns:a16="http://schemas.microsoft.com/office/drawing/2014/main" id="{E7AF9247-13C1-40C1-9647-053666BE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62" y="3338844"/>
            <a:ext cx="4349275" cy="191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416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9AC8DB9-E467-4043-882C-AC3015FC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10</a:t>
            </a:fld>
            <a:endParaRPr lang="ru-RU"/>
          </a:p>
        </p:txBody>
      </p:sp>
      <p:pic>
        <p:nvPicPr>
          <p:cNvPr id="3" name="Picture 2" descr="Фундаментальная архитектура операционной системы GNU/Linux">
            <a:extLst>
              <a:ext uri="{FF2B5EF4-FFF2-40B4-BE49-F238E27FC236}">
                <a16:creationId xmlns:a16="http://schemas.microsoft.com/office/drawing/2014/main" id="{539BD138-50D7-4D92-A5E7-377872B39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378" y="640986"/>
            <a:ext cx="8279406" cy="593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www.staffcop.ru/images/screenshots/sce41/penguin.png">
            <a:extLst>
              <a:ext uri="{FF2B5EF4-FFF2-40B4-BE49-F238E27FC236}">
                <a16:creationId xmlns:a16="http://schemas.microsoft.com/office/drawing/2014/main" id="{8C22B14D-823F-4E73-8190-DB0222CBE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5" y="2517423"/>
            <a:ext cx="2363038" cy="20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4745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895B8CC-4ECB-4119-ACBC-FAEAD99C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100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60D691-5A5E-4D91-80AE-AD48FDD2B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8532"/>
            <a:ext cx="1454604" cy="2929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16B9F3-3BBD-486E-A4B5-B939F2BEE860}"/>
              </a:ext>
            </a:extLst>
          </p:cNvPr>
          <p:cNvSpPr txBox="1"/>
          <p:nvPr/>
        </p:nvSpPr>
        <p:spPr>
          <a:xfrm>
            <a:off x="1673193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243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F4DC6-2976-44B5-B6AC-5F5FD422FB9E}"/>
              </a:ext>
            </a:extLst>
          </p:cNvPr>
          <p:cNvSpPr txBox="1"/>
          <p:nvPr/>
        </p:nvSpPr>
        <p:spPr>
          <a:xfrm>
            <a:off x="1174044" y="1340223"/>
            <a:ext cx="9843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Один из  таких репозиториев хранится в университете </a:t>
            </a:r>
            <a:r>
              <a:rPr lang="en-US" sz="2400" dirty="0"/>
              <a:t>Georgia Tech; </a:t>
            </a:r>
            <a:r>
              <a:rPr lang="ru-RU" sz="2400" dirty="0"/>
              <a:t>мы могли бы создать  его зеркало с помощью локальной программы </a:t>
            </a:r>
            <a:r>
              <a:rPr lang="en-US" sz="2400" b="1" dirty="0" err="1"/>
              <a:t>rsync</a:t>
            </a:r>
            <a:r>
              <a:rPr lang="en-US" sz="2400" dirty="0"/>
              <a:t> </a:t>
            </a:r>
            <a:r>
              <a:rPr lang="ru-RU" sz="2400" dirty="0"/>
              <a:t>и сервера </a:t>
            </a:r>
            <a:r>
              <a:rPr lang="en-US" sz="2400" b="1" dirty="0" err="1"/>
              <a:t>rsync</a:t>
            </a:r>
            <a:r>
              <a:rPr lang="en-US" sz="2400" dirty="0"/>
              <a:t> </a:t>
            </a:r>
            <a:r>
              <a:rPr lang="ru-RU" sz="2400" dirty="0"/>
              <a:t>в </a:t>
            </a:r>
            <a:r>
              <a:rPr lang="en-US" sz="2400" dirty="0"/>
              <a:t>Georgia Tech: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BB6115-6F5D-49EC-82A1-82AF61A88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836" y="2813755"/>
            <a:ext cx="10479586" cy="1317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AF8AEB-8311-4CC7-BC92-B931859EBC56}"/>
              </a:ext>
            </a:extLst>
          </p:cNvPr>
          <p:cNvSpPr txBox="1"/>
          <p:nvPr/>
        </p:nvSpPr>
        <p:spPr>
          <a:xfrm>
            <a:off x="2008294" y="4502114"/>
            <a:ext cx="9437511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000" dirty="0"/>
              <a:t>В этом примере использовали идентификатор </a:t>
            </a:r>
            <a:r>
              <a:rPr lang="en-US" sz="2000" dirty="0"/>
              <a:t>URI </a:t>
            </a:r>
            <a:r>
              <a:rPr lang="ru-RU" sz="2000" dirty="0"/>
              <a:t>удаленного сервера </a:t>
            </a:r>
            <a:r>
              <a:rPr lang="en-US" sz="2000" dirty="0" err="1"/>
              <a:t>rsync</a:t>
            </a:r>
            <a:r>
              <a:rPr lang="en-US" sz="2000" dirty="0"/>
              <a:t>,  </a:t>
            </a:r>
            <a:r>
              <a:rPr lang="ru-RU" sz="2000" dirty="0"/>
              <a:t>включающий  протокол  (</a:t>
            </a:r>
            <a:r>
              <a:rPr lang="en-US" sz="2000" dirty="0"/>
              <a:t>rsync://),  </a:t>
            </a:r>
            <a:r>
              <a:rPr lang="ru-RU" sz="2000" dirty="0"/>
              <a:t>имя  удаленного  узла  (</a:t>
            </a:r>
            <a:r>
              <a:rPr lang="en-US" sz="2000" dirty="0" err="1"/>
              <a:t>rsync</a:t>
            </a:r>
            <a:r>
              <a:rPr lang="en-US" sz="2000" dirty="0"/>
              <a:t> </a:t>
            </a:r>
            <a:r>
              <a:rPr lang="en-US" sz="2000" dirty="0" err="1"/>
              <a:t>gtlib</a:t>
            </a:r>
            <a:r>
              <a:rPr lang="en-US" sz="2000" dirty="0"/>
              <a:t> </a:t>
            </a:r>
            <a:r>
              <a:rPr lang="en-US" sz="2000" dirty="0" err="1"/>
              <a:t>gatech</a:t>
            </a:r>
            <a:r>
              <a:rPr lang="en-US" sz="2000" dirty="0"/>
              <a:t> </a:t>
            </a:r>
            <a:r>
              <a:rPr lang="en-US" sz="2000" dirty="0" err="1"/>
              <a:t>edu</a:t>
            </a:r>
            <a:r>
              <a:rPr lang="en-US" sz="2000" dirty="0"/>
              <a:t>)  </a:t>
            </a:r>
            <a:r>
              <a:rPr lang="ru-RU" sz="2000" dirty="0"/>
              <a:t>и путь </a:t>
            </a:r>
            <a:r>
              <a:rPr lang="ru-RU" sz="2000"/>
              <a:t>к репозиторию.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737371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FECA7A2-3A9C-49E9-8D50-7B2FE75F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101</a:t>
            </a:fld>
            <a:endParaRPr lang="ru-RU"/>
          </a:p>
        </p:txBody>
      </p:sp>
      <p:pic>
        <p:nvPicPr>
          <p:cNvPr id="3" name="Рисунок 2" descr="Похожее изображение">
            <a:extLst>
              <a:ext uri="{FF2B5EF4-FFF2-40B4-BE49-F238E27FC236}">
                <a16:creationId xmlns:a16="http://schemas.microsoft.com/office/drawing/2014/main" id="{BFE45ED7-9863-4733-9E6F-75F5CE9F38A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035" y="2307807"/>
            <a:ext cx="3990149" cy="32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 descr="C:\Users\User\AppData\Local\Microsoft\Windows\INetCache\Content.MSO\7FCD5769.tmp">
            <a:extLst>
              <a:ext uri="{FF2B5EF4-FFF2-40B4-BE49-F238E27FC236}">
                <a16:creationId xmlns:a16="http://schemas.microsoft.com/office/drawing/2014/main" id="{3A483D57-0512-413A-A795-E95C5D56442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732" y="2785469"/>
            <a:ext cx="3175247" cy="28074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узырек для мыслей: облако 6">
            <a:extLst>
              <a:ext uri="{FF2B5EF4-FFF2-40B4-BE49-F238E27FC236}">
                <a16:creationId xmlns:a16="http://schemas.microsoft.com/office/drawing/2014/main" id="{08906F98-47CE-4A2C-A620-A41EB44E1892}"/>
              </a:ext>
            </a:extLst>
          </p:cNvPr>
          <p:cNvSpPr/>
          <p:nvPr/>
        </p:nvSpPr>
        <p:spPr>
          <a:xfrm>
            <a:off x="7234929" y="917157"/>
            <a:ext cx="1923775" cy="139065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549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1305333-6225-4111-B5E9-26EDC8A6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11</a:t>
            </a:fld>
            <a:endParaRPr lang="ru-RU"/>
          </a:p>
        </p:txBody>
      </p:sp>
      <p:pic>
        <p:nvPicPr>
          <p:cNvPr id="3" name="Picture 2" descr="https://www.staffcop.ru/images/screenshots/sce41/penguin.png">
            <a:extLst>
              <a:ext uri="{FF2B5EF4-FFF2-40B4-BE49-F238E27FC236}">
                <a16:creationId xmlns:a16="http://schemas.microsoft.com/office/drawing/2014/main" id="{BC888174-BC72-4993-9E3B-23BD573D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43" y="925689"/>
            <a:ext cx="6694913" cy="5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овальное 5">
            <a:extLst>
              <a:ext uri="{FF2B5EF4-FFF2-40B4-BE49-F238E27FC236}">
                <a16:creationId xmlns:a16="http://schemas.microsoft.com/office/drawing/2014/main" id="{381C2F66-CA4F-447F-91C0-6A9941074E51}"/>
              </a:ext>
            </a:extLst>
          </p:cNvPr>
          <p:cNvSpPr/>
          <p:nvPr/>
        </p:nvSpPr>
        <p:spPr>
          <a:xfrm>
            <a:off x="7157156" y="4017902"/>
            <a:ext cx="4160257" cy="1365955"/>
          </a:xfrm>
          <a:prstGeom prst="wedgeEllipseCallout">
            <a:avLst>
              <a:gd name="adj1" fmla="val -61742"/>
              <a:gd name="adj2" fmla="val -1849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Правильно – </a:t>
            </a:r>
            <a:r>
              <a:rPr lang="en-US" sz="2800" b="1" dirty="0"/>
              <a:t>GNU</a:t>
            </a:r>
            <a:r>
              <a:rPr lang="en-US" sz="2800" b="1"/>
              <a:t>/LINUX</a:t>
            </a:r>
            <a:r>
              <a:rPr lang="ru-RU" sz="2800" b="1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818530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895B8CC-4ECB-4119-ACBC-FAEAD99C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60D691-5A5E-4D91-80AE-AD48FDD2B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05286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1C9F63-2932-4E55-9BBE-218543C2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585" y="619124"/>
            <a:ext cx="7416904" cy="6077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16B9F3-3BBD-486E-A4B5-B939F2BEE860}"/>
              </a:ext>
            </a:extLst>
          </p:cNvPr>
          <p:cNvSpPr txBox="1"/>
          <p:nvPr/>
        </p:nvSpPr>
        <p:spPr>
          <a:xfrm>
            <a:off x="2562578" y="4899378"/>
            <a:ext cx="100219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 dirty="0" err="1"/>
              <a:t>Стр</a:t>
            </a:r>
            <a:r>
              <a:rPr lang="ru-RU" dirty="0"/>
              <a:t>  80</a:t>
            </a:r>
          </a:p>
        </p:txBody>
      </p:sp>
    </p:spTree>
    <p:extLst>
      <p:ext uri="{BB962C8B-B14F-4D97-AF65-F5344CB8AC3E}">
        <p14:creationId xmlns:p14="http://schemas.microsoft.com/office/powerpoint/2010/main" val="1951859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DA5A8-E551-478E-A248-5E7CB67E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5"/>
            <a:ext cx="6127780" cy="627826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Дистрибутив ПО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ECFE-8FBB-4788-BFE4-2088C33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13</a:t>
            </a:fld>
            <a:endParaRPr lang="ru-RU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9D9E3A5-DB2F-466E-9737-2901D6D40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032" y="1810119"/>
            <a:ext cx="9993935" cy="1276800"/>
          </a:xfrm>
        </p:spPr>
        <p:txBody>
          <a:bodyPr>
            <a:normAutofit/>
          </a:bodyPr>
          <a:lstStyle/>
          <a:p>
            <a:r>
              <a:rPr lang="ru-RU" sz="2800" dirty="0"/>
              <a:t>это комплект (как правило, набор файлов), приспособленный для </a:t>
            </a:r>
            <a:r>
              <a:rPr lang="ru-RU" sz="2800"/>
              <a:t>распространения ПО. </a:t>
            </a:r>
            <a:endParaRPr lang="ru-RU" sz="2800" dirty="0"/>
          </a:p>
          <a:p>
            <a:endParaRPr lang="ru-RU" sz="2400" dirty="0"/>
          </a:p>
        </p:txBody>
      </p:sp>
      <p:sp>
        <p:nvSpPr>
          <p:cNvPr id="3" name="Облачко с текстом: прямоугольное со скругленными углами 2">
            <a:extLst>
              <a:ext uri="{FF2B5EF4-FFF2-40B4-BE49-F238E27FC236}">
                <a16:creationId xmlns:a16="http://schemas.microsoft.com/office/drawing/2014/main" id="{A8A1097F-B745-415D-AAF5-19F510A579A0}"/>
              </a:ext>
            </a:extLst>
          </p:cNvPr>
          <p:cNvSpPr/>
          <p:nvPr/>
        </p:nvSpPr>
        <p:spPr>
          <a:xfrm>
            <a:off x="886516" y="5327275"/>
            <a:ext cx="6615289" cy="1027289"/>
          </a:xfrm>
          <a:prstGeom prst="wedgeRoundRectCallout">
            <a:avLst>
              <a:gd name="adj1" fmla="val -24246"/>
              <a:gd name="adj2" fmla="val -64973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i="1" dirty="0" err="1"/>
              <a:t>distribute</a:t>
            </a:r>
            <a:r>
              <a:rPr lang="ru-RU" sz="3200" i="1" dirty="0"/>
              <a:t> </a:t>
            </a:r>
            <a:r>
              <a:rPr lang="ru-RU" sz="3200" dirty="0"/>
              <a:t>— </a:t>
            </a:r>
            <a:r>
              <a:rPr lang="ru-RU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распространять</a:t>
            </a:r>
            <a:endParaRPr lang="ru-RU" sz="3200" dirty="0"/>
          </a:p>
        </p:txBody>
      </p:sp>
      <p:sp>
        <p:nvSpPr>
          <p:cNvPr id="7" name="Объект 4">
            <a:extLst>
              <a:ext uri="{FF2B5EF4-FFF2-40B4-BE49-F238E27FC236}">
                <a16:creationId xmlns:a16="http://schemas.microsoft.com/office/drawing/2014/main" id="{FFE62281-4B55-49F9-B50A-C32016956C92}"/>
              </a:ext>
            </a:extLst>
          </p:cNvPr>
          <p:cNvSpPr txBox="1">
            <a:spLocks/>
          </p:cNvSpPr>
          <p:nvPr/>
        </p:nvSpPr>
        <p:spPr>
          <a:xfrm>
            <a:off x="2596445" y="4658044"/>
            <a:ext cx="8764828" cy="523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dirty="0"/>
              <a:t>Это форма распространения </a:t>
            </a:r>
            <a:r>
              <a:rPr lang="ru-RU"/>
              <a:t>программного обеспечения.</a:t>
            </a:r>
            <a:endParaRPr lang="ru-RU" dirty="0"/>
          </a:p>
          <a:p>
            <a:pPr marL="0" indent="0" algn="r">
              <a:buNone/>
            </a:pP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F97BC-B29F-40AB-9CDC-B011C6DF26D5}"/>
              </a:ext>
            </a:extLst>
          </p:cNvPr>
          <p:cNvSpPr txBox="1"/>
          <p:nvPr/>
        </p:nvSpPr>
        <p:spPr>
          <a:xfrm>
            <a:off x="1130271" y="3124751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600" dirty="0"/>
              <a:t>Может содержать </a:t>
            </a:r>
            <a:r>
              <a:rPr lang="ru-RU" sz="2600" b="1" dirty="0"/>
              <a:t>вспомогательные инструменты </a:t>
            </a:r>
            <a:r>
              <a:rPr lang="ru-RU" sz="2600" dirty="0"/>
              <a:t>для автоматической или автоматизированной начальной настройки ПО (</a:t>
            </a:r>
            <a:r>
              <a:rPr lang="ru-RU" sz="2600"/>
              <a:t>установщик).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269890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0144C-7A80-4476-8247-65F2DD151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Как действует система пакетов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D507319-3255-4ECF-9CA6-9089F9708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5AC02E-D412-458C-8A72-A50357ED1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8532"/>
            <a:ext cx="1454604" cy="292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B3F25D-1E67-45C2-B014-B1DD7E7C96BE}"/>
              </a:ext>
            </a:extLst>
          </p:cNvPr>
          <p:cNvSpPr txBox="1"/>
          <p:nvPr/>
        </p:nvSpPr>
        <p:spPr>
          <a:xfrm>
            <a:off x="1673193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173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787E6C-1A23-44BF-A40D-A9028ADD7BD5}"/>
              </a:ext>
            </a:extLst>
          </p:cNvPr>
          <p:cNvSpPr txBox="1"/>
          <p:nvPr/>
        </p:nvSpPr>
        <p:spPr>
          <a:xfrm>
            <a:off x="2645586" y="1758271"/>
            <a:ext cx="80835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Способ распространения программ индустрии </a:t>
            </a:r>
            <a:r>
              <a:rPr lang="ru-RU" sz="2000" b="1" dirty="0"/>
              <a:t>патентованного  программного обеспечения</a:t>
            </a:r>
            <a:r>
              <a:rPr lang="ru-RU" sz="2000" dirty="0"/>
              <a:t>, обычно включает </a:t>
            </a:r>
            <a:r>
              <a:rPr lang="ru-RU" sz="2000" b="1" dirty="0">
                <a:solidFill>
                  <a:srgbClr val="FF0000"/>
                </a:solidFill>
              </a:rPr>
              <a:t>покупку установочного носителя</a:t>
            </a:r>
            <a:r>
              <a:rPr lang="ru-RU" sz="2000" dirty="0"/>
              <a:t>,  такого как «</a:t>
            </a:r>
            <a:r>
              <a:rPr lang="ru-RU" sz="2000" b="1" dirty="0"/>
              <a:t>установочный диск</a:t>
            </a:r>
            <a:r>
              <a:rPr lang="ru-RU" sz="2000" dirty="0"/>
              <a:t>», и последующий </a:t>
            </a:r>
            <a:r>
              <a:rPr lang="ru-RU" sz="2000" b="1" dirty="0"/>
              <a:t>запуск мастера установки нового приложения </a:t>
            </a:r>
            <a:r>
              <a:rPr lang="ru-RU" sz="2000"/>
              <a:t>в систему. </a:t>
            </a:r>
            <a:endParaRPr lang="ru-RU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D3734-380C-4E06-B5C3-DD6DB434E760}"/>
              </a:ext>
            </a:extLst>
          </p:cNvPr>
          <p:cNvSpPr txBox="1"/>
          <p:nvPr/>
        </p:nvSpPr>
        <p:spPr>
          <a:xfrm>
            <a:off x="2645586" y="3739086"/>
            <a:ext cx="8169169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504000">
              <a:spcAft>
                <a:spcPts val="1800"/>
              </a:spcAft>
              <a:buFont typeface="+mj-lt"/>
              <a:buAutoNum type="arabicPeriod"/>
            </a:pPr>
            <a:r>
              <a:rPr lang="ru-RU" sz="3600" b="1" dirty="0"/>
              <a:t>Покупка</a:t>
            </a:r>
            <a:r>
              <a:rPr lang="ru-RU" sz="3600" dirty="0"/>
              <a:t> </a:t>
            </a:r>
            <a:r>
              <a:rPr lang="ru-RU" sz="3600"/>
              <a:t>пакета ПО.</a:t>
            </a:r>
            <a:endParaRPr lang="ru-RU" sz="3600" dirty="0"/>
          </a:p>
          <a:p>
            <a:pPr marL="342900" indent="-504000">
              <a:spcAft>
                <a:spcPts val="1800"/>
              </a:spcAft>
              <a:buFont typeface="+mj-lt"/>
              <a:buAutoNum type="arabicPeriod"/>
            </a:pPr>
            <a:r>
              <a:rPr lang="ru-RU" sz="3600" b="1" dirty="0"/>
              <a:t>Запуск мастера установки</a:t>
            </a:r>
            <a:r>
              <a:rPr lang="ru-RU" sz="3600" dirty="0"/>
              <a:t> </a:t>
            </a:r>
            <a:r>
              <a:rPr lang="ru-RU" sz="3600"/>
              <a:t>нового приложения.</a:t>
            </a:r>
            <a:endParaRPr lang="ru-RU" sz="3600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35CCB7D-95F8-4B6C-AAD9-4F64FB896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62" y="1845731"/>
            <a:ext cx="1578061" cy="154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550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60144C-7A80-4476-8247-65F2DD151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Как действует система пакетов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D507319-3255-4ECF-9CA6-9089F9708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5AC02E-D412-458C-8A72-A50357ED1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8532"/>
            <a:ext cx="1454604" cy="292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B3F25D-1E67-45C2-B014-B1DD7E7C96BE}"/>
              </a:ext>
            </a:extLst>
          </p:cNvPr>
          <p:cNvSpPr txBox="1"/>
          <p:nvPr/>
        </p:nvSpPr>
        <p:spPr>
          <a:xfrm>
            <a:off x="1673193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173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33DF12-3CE5-4136-93CC-CC95964D5B2D}"/>
              </a:ext>
            </a:extLst>
          </p:cNvPr>
          <p:cNvSpPr txBox="1"/>
          <p:nvPr/>
        </p:nvSpPr>
        <p:spPr>
          <a:xfrm>
            <a:off x="2127956" y="4104183"/>
            <a:ext cx="734906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ru-RU" sz="2400" dirty="0"/>
              <a:t>Большая часть предоставляется создателями  дистрибутивов в виде </a:t>
            </a:r>
            <a:r>
              <a:rPr lang="ru-RU" sz="2400" b="1"/>
              <a:t>файлов пакетов.</a:t>
            </a:r>
            <a:r>
              <a:rPr lang="ru-RU" sz="2400"/>
              <a:t> </a:t>
            </a:r>
            <a:endParaRPr lang="ru-RU" sz="2400" dirty="0"/>
          </a:p>
          <a:p>
            <a:pPr algn="just">
              <a:spcAft>
                <a:spcPts val="1800"/>
              </a:spcAft>
            </a:pPr>
            <a:r>
              <a:rPr lang="ru-RU" sz="2400" dirty="0"/>
              <a:t>А </a:t>
            </a:r>
            <a:r>
              <a:rPr lang="ru-RU" sz="2400" b="1" dirty="0"/>
              <a:t>остальная часть </a:t>
            </a:r>
            <a:r>
              <a:rPr lang="ru-RU" sz="2400" dirty="0"/>
              <a:t>доступна </a:t>
            </a:r>
            <a:r>
              <a:rPr lang="ru-RU" sz="2400" b="1" dirty="0"/>
              <a:t>в исходном  коде</a:t>
            </a:r>
            <a:r>
              <a:rPr lang="ru-RU" sz="2400" dirty="0"/>
              <a:t>, который можно </a:t>
            </a:r>
            <a:r>
              <a:rPr lang="ru-RU" sz="2400" b="1">
                <a:solidFill>
                  <a:srgbClr val="C00000"/>
                </a:solidFill>
              </a:rPr>
              <a:t>установить вручную</a:t>
            </a:r>
            <a:r>
              <a:rPr lang="ru-RU" sz="2400"/>
              <a:t>.</a:t>
            </a:r>
            <a:endParaRPr lang="ru-RU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F002E75-BFA1-4ED7-A57E-9FA52B019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924" y="1314251"/>
            <a:ext cx="3680303" cy="275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B1EA96-8019-4784-86FA-13603FB658BA}"/>
              </a:ext>
            </a:extLst>
          </p:cNvPr>
          <p:cNvSpPr txBox="1"/>
          <p:nvPr/>
        </p:nvSpPr>
        <p:spPr>
          <a:xfrm>
            <a:off x="1130271" y="1975916"/>
            <a:ext cx="624137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en-US" sz="2400" b="1" dirty="0">
                <a:solidFill>
                  <a:srgbClr val="FF0000"/>
                </a:solidFill>
              </a:rPr>
              <a:t>Linux </a:t>
            </a:r>
            <a:r>
              <a:rPr lang="ru-RU" sz="2400" b="1" dirty="0">
                <a:solidFill>
                  <a:srgbClr val="FF0000"/>
                </a:solidFill>
              </a:rPr>
              <a:t>действует иначе   </a:t>
            </a:r>
          </a:p>
          <a:p>
            <a:pPr algn="just">
              <a:spcAft>
                <a:spcPts val="1800"/>
              </a:spcAft>
            </a:pPr>
            <a:r>
              <a:rPr lang="ru-RU" sz="2400" dirty="0"/>
              <a:t>Все программное обеспечение для системы  </a:t>
            </a:r>
            <a:r>
              <a:rPr lang="en-US" sz="2400" b="1" dirty="0"/>
              <a:t>Linux</a:t>
            </a:r>
            <a:r>
              <a:rPr lang="en-US" sz="2400" dirty="0"/>
              <a:t> </a:t>
            </a:r>
            <a:r>
              <a:rPr lang="ru-RU" sz="2400" dirty="0"/>
              <a:t>находится </a:t>
            </a:r>
            <a:r>
              <a:rPr lang="ru-RU" sz="2400"/>
              <a:t>в </a:t>
            </a:r>
            <a:r>
              <a:rPr lang="ru-RU" sz="2400" b="1">
                <a:solidFill>
                  <a:srgbClr val="0070C0"/>
                </a:solidFill>
              </a:rPr>
              <a:t>Интернете</a:t>
            </a:r>
            <a:r>
              <a:rPr lang="ru-RU" sz="240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7143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23F6C-E4D3-43A3-A877-AC62734B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Системы пакетов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2463E7B-CACD-4083-9840-772A646C2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E8045F-5EC8-4566-B948-F5182E370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8532"/>
            <a:ext cx="1454604" cy="292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BFB136-ECF0-4D62-89F7-43831A3A34F9}"/>
              </a:ext>
            </a:extLst>
          </p:cNvPr>
          <p:cNvSpPr txBox="1"/>
          <p:nvPr/>
        </p:nvSpPr>
        <p:spPr>
          <a:xfrm>
            <a:off x="1673193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173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9435A-D511-4393-B7BC-11EA833C10B2}"/>
              </a:ext>
            </a:extLst>
          </p:cNvPr>
          <p:cNvSpPr txBox="1"/>
          <p:nvPr/>
        </p:nvSpPr>
        <p:spPr>
          <a:xfrm>
            <a:off x="1454604" y="1837843"/>
            <a:ext cx="70329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/>
              <a:t>Разные дистрибутивы </a:t>
            </a:r>
            <a:r>
              <a:rPr lang="ru-RU" sz="2800" dirty="0"/>
              <a:t>используют </a:t>
            </a:r>
            <a:r>
              <a:rPr lang="ru-RU" sz="2800" b="1" dirty="0"/>
              <a:t>различные </a:t>
            </a:r>
            <a:r>
              <a:rPr lang="ru-RU" sz="2800" b="1"/>
              <a:t>системы пакетов</a:t>
            </a:r>
            <a:r>
              <a:rPr lang="ru-RU" sz="2800"/>
              <a:t>.</a:t>
            </a:r>
            <a:endParaRPr lang="ru-RU" sz="2800" dirty="0"/>
          </a:p>
        </p:txBody>
      </p:sp>
      <p:sp>
        <p:nvSpPr>
          <p:cNvPr id="6" name="Облачко с текстом: прямоугольное со скругленными углами 5">
            <a:extLst>
              <a:ext uri="{FF2B5EF4-FFF2-40B4-BE49-F238E27FC236}">
                <a16:creationId xmlns:a16="http://schemas.microsoft.com/office/drawing/2014/main" id="{F9D6BF6F-DD51-460F-9C9D-96389C6A1B6F}"/>
              </a:ext>
            </a:extLst>
          </p:cNvPr>
          <p:cNvSpPr/>
          <p:nvPr/>
        </p:nvSpPr>
        <p:spPr>
          <a:xfrm>
            <a:off x="2488206" y="3149599"/>
            <a:ext cx="8240889" cy="2099734"/>
          </a:xfrm>
          <a:prstGeom prst="wedgeRoundRect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800" dirty="0"/>
              <a:t>Как правило,  </a:t>
            </a:r>
            <a:br>
              <a:rPr lang="ru-RU" sz="2800" dirty="0"/>
            </a:br>
            <a:r>
              <a:rPr lang="ru-RU" sz="2800" b="1" dirty="0"/>
              <a:t>пакеты</a:t>
            </a:r>
            <a:r>
              <a:rPr lang="ru-RU" sz="2800" dirty="0"/>
              <a:t>,  подготовленные  для  одного  дистрибутива,  </a:t>
            </a:r>
            <a:r>
              <a:rPr lang="ru-RU" sz="2800" b="1" dirty="0">
                <a:solidFill>
                  <a:srgbClr val="FFFF00"/>
                </a:solidFill>
              </a:rPr>
              <a:t>несовместимы</a:t>
            </a:r>
            <a:r>
              <a:rPr lang="ru-RU" sz="2800" dirty="0"/>
              <a:t>  </a:t>
            </a:r>
            <a:r>
              <a:rPr lang="ru-RU" sz="2800"/>
              <a:t>с  другими.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268760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23F6C-E4D3-43A3-A877-AC62734B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Технологии упаковки пакетов дистрибутива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2463E7B-CACD-4083-9840-772A646C2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E8045F-5EC8-4566-B948-F5182E370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8532"/>
            <a:ext cx="1454604" cy="292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BFB136-ECF0-4D62-89F7-43831A3A34F9}"/>
              </a:ext>
            </a:extLst>
          </p:cNvPr>
          <p:cNvSpPr txBox="1"/>
          <p:nvPr/>
        </p:nvSpPr>
        <p:spPr>
          <a:xfrm>
            <a:off x="1673193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173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E965FF-DF81-44AF-A37C-A3966013C65F}"/>
              </a:ext>
            </a:extLst>
          </p:cNvPr>
          <p:cNvSpPr txBox="1"/>
          <p:nvPr/>
        </p:nvSpPr>
        <p:spPr>
          <a:xfrm>
            <a:off x="2238412" y="3532003"/>
            <a:ext cx="8746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Debian</a:t>
            </a:r>
            <a:r>
              <a:rPr lang="en-US" sz="4400" dirty="0"/>
              <a:t> </a:t>
            </a:r>
            <a:r>
              <a:rPr lang="ru-RU" sz="4400" dirty="0"/>
              <a:t>с пакетами  </a:t>
            </a:r>
            <a:r>
              <a:rPr lang="en-US" sz="4400" b="1" dirty="0"/>
              <a:t>deb</a:t>
            </a:r>
            <a:r>
              <a:rPr lang="en-US" sz="4400" dirty="0"/>
              <a:t> </a:t>
            </a:r>
            <a:endParaRPr lang="ru-RU" sz="4400" dirty="0"/>
          </a:p>
          <a:p>
            <a:pPr marL="342900" indent="-342900" algn="just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FF0000"/>
                </a:solidFill>
              </a:rPr>
              <a:t>Red Hat </a:t>
            </a:r>
            <a:r>
              <a:rPr lang="ru-RU" sz="4400" dirty="0"/>
              <a:t>с пакетами  </a:t>
            </a:r>
            <a:r>
              <a:rPr lang="en-US" sz="4400" b="1" dirty="0"/>
              <a:t>rpm</a:t>
            </a:r>
            <a:r>
              <a:rPr lang="ru-RU" sz="4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A747A-1261-498B-BCB1-55536C13BE3C}"/>
              </a:ext>
            </a:extLst>
          </p:cNvPr>
          <p:cNvSpPr txBox="1"/>
          <p:nvPr/>
        </p:nvSpPr>
        <p:spPr>
          <a:xfrm>
            <a:off x="1454604" y="1966794"/>
            <a:ext cx="8852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В большинстве дистрибутивов используется одна из двух основных </a:t>
            </a:r>
            <a:r>
              <a:rPr lang="ru-RU" sz="2400" b="1" dirty="0"/>
              <a:t>технологий  упаковки </a:t>
            </a:r>
            <a:r>
              <a:rPr lang="ru-RU" sz="2400" dirty="0"/>
              <a:t>разработанная создателями дистрибутива:</a:t>
            </a:r>
          </a:p>
        </p:txBody>
      </p:sp>
    </p:spTree>
    <p:extLst>
      <p:ext uri="{BB962C8B-B14F-4D97-AF65-F5344CB8AC3E}">
        <p14:creationId xmlns:p14="http://schemas.microsoft.com/office/powerpoint/2010/main" val="2792480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DA5A8-E551-478E-A248-5E7CB67E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5"/>
            <a:ext cx="6127780" cy="627826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Дистрибутив </a:t>
            </a:r>
            <a:r>
              <a:rPr lang="en-US" b="1" dirty="0">
                <a:solidFill>
                  <a:schemeClr val="tx2"/>
                </a:solidFill>
              </a:rPr>
              <a:t>Linux</a:t>
            </a: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ECFE-8FBB-4788-BFE4-2088C33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18</a:t>
            </a:fld>
            <a:endParaRPr lang="ru-RU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9D9E3A5-DB2F-466E-9737-2901D6D40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1" y="2026026"/>
            <a:ext cx="6421996" cy="378177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ru-RU" sz="2400" dirty="0"/>
              <a:t>это ядро вместе с аппаратными драйверами </a:t>
            </a:r>
            <a:r>
              <a:rPr lang="ru-RU" sz="2400"/>
              <a:t>и приложениями.</a:t>
            </a:r>
            <a:endParaRPr lang="ru-RU" sz="2400" dirty="0"/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ru-RU" sz="2400" dirty="0"/>
              <a:t>большинство программ поставляются в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сжатом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упакованном</a:t>
            </a:r>
            <a:r>
              <a:rPr lang="ru-RU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ru-RU" sz="2400"/>
              <a:t>виде.</a:t>
            </a:r>
            <a:endParaRPr lang="ru-RU" sz="2400" dirty="0"/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ru-RU" sz="2400" dirty="0"/>
              <a:t>для нормальной работы они должны </a:t>
            </a:r>
            <a:r>
              <a:rPr lang="ru-RU" sz="2400"/>
              <a:t>быть </a:t>
            </a:r>
            <a:r>
              <a:rPr lang="ru-RU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распакованы</a:t>
            </a:r>
            <a:r>
              <a:rPr lang="ru-RU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ru-RU" sz="24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CE6C38D-D8A9-42FA-8A77-5A48E9BB9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1" y="1667404"/>
            <a:ext cx="3781778" cy="378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632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6C392C-5CAD-4544-B286-48E6BDFE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b="1" dirty="0"/>
              <a:t>Выбор дистрибутива </a:t>
            </a:r>
            <a:r>
              <a:rPr lang="en-US" b="1" dirty="0"/>
              <a:t>GNU/Linux</a:t>
            </a:r>
            <a:endParaRPr lang="ru-RU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77ACAE-C174-4D31-B229-8997EDD79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Дистрибутив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ABC6D1-762E-48BF-9992-932D9F16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19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7C87D2-9484-45DF-BE7A-3678B21C5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688" y="3359754"/>
            <a:ext cx="5678311" cy="349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65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0EA95A-C016-417E-B3CF-5E1974CF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Рассматриваемые вопросы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C161378-5DE7-441A-AC5B-0748368DE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2B0BC-9A25-4D6F-AE62-21ACFBB8E10E}"/>
              </a:ext>
            </a:extLst>
          </p:cNvPr>
          <p:cNvSpPr txBox="1"/>
          <p:nvPr/>
        </p:nvSpPr>
        <p:spPr>
          <a:xfrm>
            <a:off x="1659468" y="2002559"/>
            <a:ext cx="692008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Обзор дистрибутива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Выбор дистрибутива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dirty="0"/>
              <a:t>Установка дистрибутива</a:t>
            </a:r>
          </a:p>
        </p:txBody>
      </p:sp>
    </p:spTree>
    <p:extLst>
      <p:ext uri="{BB962C8B-B14F-4D97-AF65-F5344CB8AC3E}">
        <p14:creationId xmlns:p14="http://schemas.microsoft.com/office/powerpoint/2010/main" val="2748401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DA5A8-E551-478E-A248-5E7CB67E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627826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Дистрибутивы </a:t>
            </a:r>
            <a:r>
              <a:rPr lang="en-US" b="1" dirty="0">
                <a:solidFill>
                  <a:schemeClr val="tx2"/>
                </a:solidFill>
              </a:rPr>
              <a:t>Linux</a:t>
            </a:r>
            <a:r>
              <a:rPr lang="ru-RU" b="1" dirty="0">
                <a:solidFill>
                  <a:schemeClr val="tx2"/>
                </a:solidFill>
              </a:rPr>
              <a:t> можно классифицировать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ECFE-8FBB-4788-BFE4-2088C33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20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FBDBC4E-BB9B-4B5D-A7B2-7C785CD29F9C}"/>
              </a:ext>
            </a:extLst>
          </p:cNvPr>
          <p:cNvGrpSpPr>
            <a:grpSpLocks noChangeAspect="1"/>
          </p:cNvGrpSpPr>
          <p:nvPr/>
        </p:nvGrpSpPr>
        <p:grpSpPr>
          <a:xfrm>
            <a:off x="8343909" y="1581151"/>
            <a:ext cx="3486521" cy="5139441"/>
            <a:chOff x="8424877" y="1505597"/>
            <a:chExt cx="3522024" cy="5191775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385A6837-EB7C-41A0-AC6B-09B12A103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4879" y="2414726"/>
              <a:ext cx="3522022" cy="4282646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C379D829-76F4-43C7-9311-09266394D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4877" y="1505597"/>
              <a:ext cx="3522023" cy="962202"/>
            </a:xfrm>
            <a:prstGeom prst="rect">
              <a:avLst/>
            </a:prstGeom>
          </p:spPr>
        </p:pic>
      </p:grpSp>
      <p:sp>
        <p:nvSpPr>
          <p:cNvPr id="10" name="Объект 9">
            <a:extLst>
              <a:ext uri="{FF2B5EF4-FFF2-40B4-BE49-F238E27FC236}">
                <a16:creationId xmlns:a16="http://schemas.microsoft.com/office/drawing/2014/main" id="{CF98CCCA-8A70-4CC5-B0A4-DBE0666A2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6904021" cy="3294576"/>
          </a:xfrm>
        </p:spPr>
        <p:txBody>
          <a:bodyPr>
            <a:normAutofit/>
          </a:bodyPr>
          <a:lstStyle/>
          <a:p>
            <a:r>
              <a:rPr lang="ru-RU" sz="3200" b="1" dirty="0">
                <a:highlight>
                  <a:srgbClr val="00FFFF"/>
                </a:highlight>
              </a:rPr>
              <a:t>По базовым производителям</a:t>
            </a:r>
          </a:p>
          <a:p>
            <a:r>
              <a:rPr lang="ru-RU" sz="3200" b="1" dirty="0">
                <a:highlight>
                  <a:srgbClr val="00FFFF"/>
                </a:highlight>
              </a:rPr>
              <a:t>По локализации</a:t>
            </a:r>
          </a:p>
          <a:p>
            <a:r>
              <a:rPr lang="ru-RU" sz="3200" b="1" dirty="0">
                <a:highlight>
                  <a:srgbClr val="00FFFF"/>
                </a:highlight>
              </a:rPr>
              <a:t>По применению</a:t>
            </a:r>
          </a:p>
          <a:p>
            <a:r>
              <a:rPr lang="ru-RU" sz="3200" b="1" dirty="0">
                <a:highlight>
                  <a:srgbClr val="00FFFF"/>
                </a:highlight>
              </a:rPr>
              <a:t>По специализации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1908537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DA5A8-E551-478E-A248-5E7CB67E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10214005" cy="627826"/>
          </a:xfrm>
          <a:noFill/>
        </p:spPr>
        <p:txBody>
          <a:bodyPr>
            <a:noAutofit/>
          </a:bodyPr>
          <a:lstStyle/>
          <a:p>
            <a:r>
              <a:rPr lang="ru-RU" sz="2900" b="1" dirty="0">
                <a:solidFill>
                  <a:schemeClr val="tx2"/>
                </a:solidFill>
              </a:rPr>
              <a:t>Классификация по базовым производителям</a:t>
            </a:r>
            <a:br>
              <a:rPr lang="ru-RU" sz="2900" b="1" dirty="0"/>
            </a:br>
            <a:endParaRPr lang="ru-RU" sz="2900" b="1" dirty="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ECFE-8FBB-4788-BFE4-2088C33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21</a:t>
            </a:fld>
            <a:endParaRPr lang="ru-RU"/>
          </a:p>
        </p:txBody>
      </p:sp>
      <p:pic>
        <p:nvPicPr>
          <p:cNvPr id="8" name="Рисунок 7" descr="Похожее изображение">
            <a:extLst>
              <a:ext uri="{FF2B5EF4-FFF2-40B4-BE49-F238E27FC236}">
                <a16:creationId xmlns:a16="http://schemas.microsoft.com/office/drawing/2014/main" id="{C5157CFC-0D44-4C22-9F6F-CE3A805A4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278" y="1581151"/>
            <a:ext cx="7191375" cy="51147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1347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67E6F06-9BDE-4902-85AC-BC3F66CBE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2BB4A7-17CD-4810-AD87-A427DB708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8532"/>
            <a:ext cx="1454604" cy="29294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0AB5B9-E774-45CB-962F-3F601F5AFDF3}"/>
              </a:ext>
            </a:extLst>
          </p:cNvPr>
          <p:cNvSpPr txBox="1"/>
          <p:nvPr/>
        </p:nvSpPr>
        <p:spPr>
          <a:xfrm>
            <a:off x="1673193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173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FDDF0-01CD-461A-AC88-9EC1741641E2}"/>
              </a:ext>
            </a:extLst>
          </p:cNvPr>
          <p:cNvSpPr txBox="1"/>
          <p:nvPr/>
        </p:nvSpPr>
        <p:spPr>
          <a:xfrm>
            <a:off x="2270472" y="4242231"/>
            <a:ext cx="8458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Существует несколько важных исключений, таких как </a:t>
            </a:r>
            <a:r>
              <a:rPr lang="en-US" sz="2000" b="1" dirty="0">
                <a:solidFill>
                  <a:srgbClr val="0070C0"/>
                </a:solidFill>
              </a:rPr>
              <a:t>Gentoo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0070C0"/>
                </a:solidFill>
              </a:rPr>
              <a:t>Slackware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b="1" dirty="0">
                <a:solidFill>
                  <a:srgbClr val="0070C0"/>
                </a:solidFill>
              </a:rPr>
              <a:t>Foresight</a:t>
            </a:r>
            <a:r>
              <a:rPr lang="en-US" sz="2000" dirty="0"/>
              <a:t>, </a:t>
            </a:r>
            <a:r>
              <a:rPr lang="ru-RU" sz="2000" dirty="0"/>
              <a:t>но в большинстве других дистрибутивов используется </a:t>
            </a:r>
            <a:r>
              <a:rPr lang="ru-RU" sz="2000" b="1" dirty="0"/>
              <a:t>одна из двух </a:t>
            </a:r>
            <a:r>
              <a:rPr lang="ru-RU" sz="2000" b="1"/>
              <a:t>основных систем</a:t>
            </a:r>
            <a:r>
              <a:rPr lang="ru-RU" sz="2000"/>
              <a:t>.</a:t>
            </a: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AF4783-DBBB-4516-8B1B-867DB6F2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95" y="1083733"/>
            <a:ext cx="11571705" cy="23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42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DA5A8-E551-478E-A248-5E7CB67E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10214005" cy="627826"/>
          </a:xfrm>
        </p:spPr>
        <p:txBody>
          <a:bodyPr>
            <a:noAutofit/>
          </a:bodyPr>
          <a:lstStyle/>
          <a:p>
            <a:r>
              <a:rPr lang="ru-RU" sz="2900" b="1" dirty="0">
                <a:solidFill>
                  <a:schemeClr val="tx2"/>
                </a:solidFill>
              </a:rPr>
              <a:t>Классификация по локализации</a:t>
            </a:r>
            <a:br>
              <a:rPr lang="ru-RU" sz="2800" b="1" dirty="0"/>
            </a:br>
            <a:br>
              <a:rPr lang="ru-RU" sz="2900" b="1" dirty="0"/>
            </a:br>
            <a:endParaRPr lang="ru-RU" sz="2900" b="1" dirty="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ECFE-8FBB-4788-BFE4-2088C33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23</a:t>
            </a:fld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1DC190A-2D9F-4B77-BFA4-A423C24CD3D6}"/>
              </a:ext>
            </a:extLst>
          </p:cNvPr>
          <p:cNvGrpSpPr/>
          <p:nvPr/>
        </p:nvGrpSpPr>
        <p:grpSpPr>
          <a:xfrm>
            <a:off x="0" y="2116315"/>
            <a:ext cx="12192000" cy="3369771"/>
            <a:chOff x="0" y="2152649"/>
            <a:chExt cx="12191617" cy="3325561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7AFAB30F-4F83-4DF3-A53D-08F7DFAE1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152649"/>
              <a:ext cx="8066465" cy="3325561"/>
            </a:xfrm>
            <a:prstGeom prst="rect">
              <a:avLst/>
            </a:prstGeom>
          </p:spPr>
        </p:pic>
        <p:pic>
          <p:nvPicPr>
            <p:cNvPr id="1026" name="Picture 2" descr="https://toursfera.com/wp-content/uploads/2017/07/77cc1efdbd1ecfa5067fd433aaa147e6.jpg">
              <a:extLst>
                <a:ext uri="{FF2B5EF4-FFF2-40B4-BE49-F238E27FC236}">
                  <a16:creationId xmlns:a16="http://schemas.microsoft.com/office/drawing/2014/main" id="{4406E723-FB6D-4E8E-9A2C-8D410314E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961" y="2152650"/>
              <a:ext cx="4174656" cy="3325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7592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DA5A8-E551-478E-A248-5E7CB67E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10214005" cy="627826"/>
          </a:xfrm>
        </p:spPr>
        <p:txBody>
          <a:bodyPr>
            <a:noAutofit/>
          </a:bodyPr>
          <a:lstStyle/>
          <a:p>
            <a:r>
              <a:rPr lang="ru-RU" sz="2900" b="1" dirty="0">
                <a:solidFill>
                  <a:schemeClr val="tx2"/>
                </a:solidFill>
              </a:rPr>
              <a:t>Классификация по локализации</a:t>
            </a:r>
            <a:br>
              <a:rPr lang="ru-RU" sz="2800" b="1" dirty="0"/>
            </a:br>
            <a:br>
              <a:rPr lang="ru-RU" sz="2900" b="1" dirty="0"/>
            </a:br>
            <a:endParaRPr lang="ru-RU" sz="2900" b="1" dirty="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ECFE-8FBB-4788-BFE4-2088C33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24</a:t>
            </a:fld>
            <a:endParaRPr lang="ru-RU"/>
          </a:p>
        </p:txBody>
      </p:sp>
      <p:pic>
        <p:nvPicPr>
          <p:cNvPr id="4098" name="Picture 2" descr="Kylin OS.формат PNG">
            <a:extLst>
              <a:ext uri="{FF2B5EF4-FFF2-40B4-BE49-F238E27FC236}">
                <a16:creationId xmlns:a16="http://schemas.microsoft.com/office/drawing/2014/main" id="{AA2ABAFC-506B-4FE2-9422-C4A075C46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59" y="3776510"/>
            <a:ext cx="4794662" cy="308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upload.wikimedia.org/wikipedia/commons/thumb/5/57/QingQilin.jpg/285px-QingQilin.jpg">
            <a:extLst>
              <a:ext uri="{FF2B5EF4-FFF2-40B4-BE49-F238E27FC236}">
                <a16:creationId xmlns:a16="http://schemas.microsoft.com/office/drawing/2014/main" id="{3FF58351-38CE-4858-B32E-720C13358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086" y="1727804"/>
            <a:ext cx="3328914" cy="365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4579CF-505C-4E14-8766-42767D4CA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047" y="1606711"/>
            <a:ext cx="4322264" cy="3204062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0764023-A89C-4A35-99A6-A1FE66B81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476" y="1775970"/>
            <a:ext cx="1920302" cy="18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593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DA5A8-E551-478E-A248-5E7CB67E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10214005" cy="627826"/>
          </a:xfrm>
        </p:spPr>
        <p:txBody>
          <a:bodyPr>
            <a:noAutofit/>
          </a:bodyPr>
          <a:lstStyle/>
          <a:p>
            <a:r>
              <a:rPr lang="ru-RU" sz="2900" b="1" dirty="0">
                <a:solidFill>
                  <a:schemeClr val="tx2"/>
                </a:solidFill>
              </a:rPr>
              <a:t>Классификация по локализации</a:t>
            </a:r>
            <a:br>
              <a:rPr lang="ru-RU" sz="2800" b="1" dirty="0"/>
            </a:br>
            <a:br>
              <a:rPr lang="ru-RU" sz="2900" b="1" dirty="0"/>
            </a:br>
            <a:endParaRPr lang="ru-RU" sz="2900" b="1" dirty="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ECFE-8FBB-4788-BFE4-2088C33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25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6A5BB0-1620-4637-8571-75C5F0DBA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688" y="1581151"/>
            <a:ext cx="7563556" cy="4944517"/>
          </a:xfrm>
          <a:prstGeom prst="rect">
            <a:avLst/>
          </a:prstGeom>
        </p:spPr>
      </p:pic>
      <p:pic>
        <p:nvPicPr>
          <p:cNvPr id="4110" name="Picture 14" descr="https://yt3.ggpht.com/a/AGF-l7_hZ8x7DuvcPl6k9bfPhxMHowD_FeEr85DODg=s900-c-k-c0xffffffff-no-rj-mo">
            <a:extLst>
              <a:ext uri="{FF2B5EF4-FFF2-40B4-BE49-F238E27FC236}">
                <a16:creationId xmlns:a16="http://schemas.microsoft.com/office/drawing/2014/main" id="{CC86D36F-EF43-4D82-90BA-3C70B1219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75" y="2185119"/>
            <a:ext cx="3617170" cy="37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644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DA5A8-E551-478E-A248-5E7CB67E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10214005" cy="627826"/>
          </a:xfrm>
        </p:spPr>
        <p:txBody>
          <a:bodyPr>
            <a:noAutofit/>
          </a:bodyPr>
          <a:lstStyle/>
          <a:p>
            <a:r>
              <a:rPr lang="ru-RU" sz="2900" b="1" dirty="0">
                <a:solidFill>
                  <a:schemeClr val="tx2"/>
                </a:solidFill>
              </a:rPr>
              <a:t>Классификация по применению</a:t>
            </a:r>
            <a:br>
              <a:rPr lang="ru-RU" sz="2800" b="1" dirty="0"/>
            </a:br>
            <a:br>
              <a:rPr lang="ru-RU" sz="2900" b="1" dirty="0"/>
            </a:br>
            <a:endParaRPr lang="ru-RU" sz="2900" b="1" dirty="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ECFE-8FBB-4788-BFE4-2088C33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26</a:t>
            </a:fld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F56C27E-58FB-4637-B554-16108ABAC31F}"/>
              </a:ext>
            </a:extLst>
          </p:cNvPr>
          <p:cNvGrpSpPr>
            <a:grpSpLocks noChangeAspect="1"/>
          </p:cNvGrpSpPr>
          <p:nvPr/>
        </p:nvGrpSpPr>
        <p:grpSpPr>
          <a:xfrm>
            <a:off x="583039" y="1774917"/>
            <a:ext cx="11025922" cy="5012062"/>
            <a:chOff x="1352550" y="1941109"/>
            <a:chExt cx="10229850" cy="4650191"/>
          </a:xfrm>
        </p:grpSpPr>
        <p:pic>
          <p:nvPicPr>
            <p:cNvPr id="2066" name="Picture 18" descr="https://fb.ru/misc/i/gallery/108591/2917872.jpg">
              <a:extLst>
                <a:ext uri="{FF2B5EF4-FFF2-40B4-BE49-F238E27FC236}">
                  <a16:creationId xmlns:a16="http://schemas.microsoft.com/office/drawing/2014/main" id="{E9CD84D2-D1B1-409C-9F32-16E207CE3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7800" y="4784508"/>
              <a:ext cx="2514600" cy="1806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Похожее изображение">
              <a:extLst>
                <a:ext uri="{FF2B5EF4-FFF2-40B4-BE49-F238E27FC236}">
                  <a16:creationId xmlns:a16="http://schemas.microsoft.com/office/drawing/2014/main" id="{F253DD74-5D69-4B5D-BEA9-6B1019C01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9963" y="1942884"/>
              <a:ext cx="4262437" cy="284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Картинки по запросу Дистрибутивы  применения в мобильных устройствах">
              <a:extLst>
                <a:ext uri="{FF2B5EF4-FFF2-40B4-BE49-F238E27FC236}">
                  <a16:creationId xmlns:a16="http://schemas.microsoft.com/office/drawing/2014/main" id="{9F5811BC-43BA-4C69-9938-B4DB4D732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123" y="1941109"/>
              <a:ext cx="3737781" cy="1868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Картинки по запросу линукс для сервера">
              <a:extLst>
                <a:ext uri="{FF2B5EF4-FFF2-40B4-BE49-F238E27FC236}">
                  <a16:creationId xmlns:a16="http://schemas.microsoft.com/office/drawing/2014/main" id="{1074C2C9-F8ED-4FA2-9CB8-71B85411C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312" y="3810001"/>
              <a:ext cx="5562598" cy="2781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Картинки по запросу запуск линукс с флешки без установки">
              <a:extLst>
                <a:ext uri="{FF2B5EF4-FFF2-40B4-BE49-F238E27FC236}">
                  <a16:creationId xmlns:a16="http://schemas.microsoft.com/office/drawing/2014/main" id="{1878EA51-ADD2-42C8-BFB0-38A8E19943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2550" y="1948654"/>
              <a:ext cx="2426573" cy="1393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Картинки по запросу Дистрибутивы  применения в мобильных устройствах">
              <a:extLst>
                <a:ext uri="{FF2B5EF4-FFF2-40B4-BE49-F238E27FC236}">
                  <a16:creationId xmlns:a16="http://schemas.microsoft.com/office/drawing/2014/main" id="{7ABA046E-76C4-4047-B679-7C85FB359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2550" y="3351700"/>
              <a:ext cx="2426573" cy="323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71355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DA5A8-E551-478E-A248-5E7CB67E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627826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Классификация по специализации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ECFE-8FBB-4788-BFE4-2088C33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27</a:t>
            </a:fld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B1BFA97-64DA-4D28-98F0-C2C7FE2894F2}"/>
              </a:ext>
            </a:extLst>
          </p:cNvPr>
          <p:cNvGrpSpPr>
            <a:grpSpLocks noChangeAspect="1"/>
          </p:cNvGrpSpPr>
          <p:nvPr/>
        </p:nvGrpSpPr>
        <p:grpSpPr>
          <a:xfrm>
            <a:off x="1637996" y="1676399"/>
            <a:ext cx="8579353" cy="5181601"/>
            <a:chOff x="1847547" y="1553796"/>
            <a:chExt cx="8466314" cy="5304205"/>
          </a:xfrm>
        </p:grpSpPr>
        <p:pic>
          <p:nvPicPr>
            <p:cNvPr id="3074" name="Picture 2" descr="Картинки по запросу ARM Linux с поддержкой ARM">
              <a:extLst>
                <a:ext uri="{FF2B5EF4-FFF2-40B4-BE49-F238E27FC236}">
                  <a16:creationId xmlns:a16="http://schemas.microsoft.com/office/drawing/2014/main" id="{3E7ACA6F-7DCF-4AA2-8B5B-25C894CCA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9106" y="1553796"/>
              <a:ext cx="3869819" cy="3011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Картинки по запросу Alpha Linux с поддержкой процессорной архитектуры Alpha">
              <a:extLst>
                <a:ext uri="{FF2B5EF4-FFF2-40B4-BE49-F238E27FC236}">
                  <a16:creationId xmlns:a16="http://schemas.microsoft.com/office/drawing/2014/main" id="{B637946B-C5E5-47DE-9EB4-4D1D0B271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563" y="1723458"/>
              <a:ext cx="4332298" cy="2297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Картинки по запросу линукс интел">
              <a:extLst>
                <a:ext uri="{FF2B5EF4-FFF2-40B4-BE49-F238E27FC236}">
                  <a16:creationId xmlns:a16="http://schemas.microsoft.com/office/drawing/2014/main" id="{5E43D088-596B-4F2B-A119-30AEF7C7E2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562" y="3955360"/>
              <a:ext cx="4332299" cy="2902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ttps://3dnews.ru/assets/external/illustrations/2020/01/20/1001805/01.jpg">
              <a:extLst>
                <a:ext uri="{FF2B5EF4-FFF2-40B4-BE49-F238E27FC236}">
                  <a16:creationId xmlns:a16="http://schemas.microsoft.com/office/drawing/2014/main" id="{C896F8E0-FA64-426A-A79B-DD76B6957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7547" y="4512039"/>
              <a:ext cx="4229498" cy="2345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2264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 descr="Картинки по запросу мощность логотип">
            <a:extLst>
              <a:ext uri="{FF2B5EF4-FFF2-40B4-BE49-F238E27FC236}">
                <a16:creationId xmlns:a16="http://schemas.microsoft.com/office/drawing/2014/main" id="{F0DC5C35-0DF6-48AB-AD3D-F6BEEED97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979" y="4469706"/>
            <a:ext cx="2388294" cy="238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Картинки по запросу популярность">
            <a:extLst>
              <a:ext uri="{FF2B5EF4-FFF2-40B4-BE49-F238E27FC236}">
                <a16:creationId xmlns:a16="http://schemas.microsoft.com/office/drawing/2014/main" id="{09FF24BE-D1D9-4E01-A24F-02F7EC952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623" y="3222528"/>
            <a:ext cx="3088266" cy="23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Картинки по запросу стабильность признак успеха">
            <a:extLst>
              <a:ext uri="{FF2B5EF4-FFF2-40B4-BE49-F238E27FC236}">
                <a16:creationId xmlns:a16="http://schemas.microsoft.com/office/drawing/2014/main" id="{E37D215A-161D-485C-B2FD-CF207198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48" y="2226562"/>
            <a:ext cx="3088266" cy="215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86569-54CA-49C5-9CAE-48A6CD40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904674" cy="626901"/>
          </a:xfrm>
        </p:spPr>
        <p:txBody>
          <a:bodyPr/>
          <a:lstStyle/>
          <a:p>
            <a:r>
              <a:rPr lang="ru-RU" b="1" dirty="0">
                <a:solidFill>
                  <a:schemeClr val="tx2"/>
                </a:solidFill>
              </a:rPr>
              <a:t>Параметры выбора дистрибутива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22AAF39-B66C-41E6-9459-15DB47A0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28</a:t>
            </a:fld>
            <a:endParaRPr lang="ru-RU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E9558F4-EA8C-4176-89C7-A3B326794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823" y="1821945"/>
            <a:ext cx="4160206" cy="7553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ru-RU" sz="4000" dirty="0"/>
              <a:t>Стабильность</a:t>
            </a:r>
          </a:p>
        </p:txBody>
      </p:sp>
      <p:pic>
        <p:nvPicPr>
          <p:cNvPr id="5126" name="Picture 6" descr="Похожее изображение">
            <a:extLst>
              <a:ext uri="{FF2B5EF4-FFF2-40B4-BE49-F238E27FC236}">
                <a16:creationId xmlns:a16="http://schemas.microsoft.com/office/drawing/2014/main" id="{A936741C-B306-4C58-B952-5C8302618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637434"/>
            <a:ext cx="2680469" cy="268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Похожее изображение">
            <a:extLst>
              <a:ext uri="{FF2B5EF4-FFF2-40B4-BE49-F238E27FC236}">
                <a16:creationId xmlns:a16="http://schemas.microsoft.com/office/drawing/2014/main" id="{7DA7310B-665A-4E89-9C63-3064DF1D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319" y="4785245"/>
            <a:ext cx="2781214" cy="193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Объект 4">
            <a:extLst>
              <a:ext uri="{FF2B5EF4-FFF2-40B4-BE49-F238E27FC236}">
                <a16:creationId xmlns:a16="http://schemas.microsoft.com/office/drawing/2014/main" id="{364CE14A-F080-4FFE-8073-E158A0547F67}"/>
              </a:ext>
            </a:extLst>
          </p:cNvPr>
          <p:cNvSpPr txBox="1">
            <a:spLocks/>
          </p:cNvSpPr>
          <p:nvPr/>
        </p:nvSpPr>
        <p:spPr>
          <a:xfrm>
            <a:off x="6574470" y="1576294"/>
            <a:ext cx="4801584" cy="7590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ru-RU" sz="4000" dirty="0"/>
              <a:t>Совместимость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ru-RU" sz="4000" i="1" dirty="0"/>
          </a:p>
        </p:txBody>
      </p:sp>
      <p:sp>
        <p:nvSpPr>
          <p:cNvPr id="25" name="Объект 4">
            <a:extLst>
              <a:ext uri="{FF2B5EF4-FFF2-40B4-BE49-F238E27FC236}">
                <a16:creationId xmlns:a16="http://schemas.microsoft.com/office/drawing/2014/main" id="{4E8458EB-C506-46C1-957D-C9F196293752}"/>
              </a:ext>
            </a:extLst>
          </p:cNvPr>
          <p:cNvSpPr txBox="1">
            <a:spLocks/>
          </p:cNvSpPr>
          <p:nvPr/>
        </p:nvSpPr>
        <p:spPr>
          <a:xfrm>
            <a:off x="448448" y="4469706"/>
            <a:ext cx="2879889" cy="7553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ru-RU" sz="4000" dirty="0"/>
              <a:t>Гибкость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ru-RU" sz="4000" dirty="0"/>
          </a:p>
        </p:txBody>
      </p:sp>
      <p:sp>
        <p:nvSpPr>
          <p:cNvPr id="26" name="Объект 4">
            <a:extLst>
              <a:ext uri="{FF2B5EF4-FFF2-40B4-BE49-F238E27FC236}">
                <a16:creationId xmlns:a16="http://schemas.microsoft.com/office/drawing/2014/main" id="{8578D959-0270-4110-8F0A-685F43633A82}"/>
              </a:ext>
            </a:extLst>
          </p:cNvPr>
          <p:cNvSpPr txBox="1">
            <a:spLocks/>
          </p:cNvSpPr>
          <p:nvPr/>
        </p:nvSpPr>
        <p:spPr>
          <a:xfrm>
            <a:off x="8561175" y="4625207"/>
            <a:ext cx="3421508" cy="7590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ru-RU" sz="4000" dirty="0"/>
              <a:t>Мощность</a:t>
            </a:r>
          </a:p>
        </p:txBody>
      </p:sp>
      <p:sp>
        <p:nvSpPr>
          <p:cNvPr id="27" name="Объект 4">
            <a:extLst>
              <a:ext uri="{FF2B5EF4-FFF2-40B4-BE49-F238E27FC236}">
                <a16:creationId xmlns:a16="http://schemas.microsoft.com/office/drawing/2014/main" id="{1176B775-FC5C-48AD-890F-177B144E936F}"/>
              </a:ext>
            </a:extLst>
          </p:cNvPr>
          <p:cNvSpPr txBox="1">
            <a:spLocks/>
          </p:cNvSpPr>
          <p:nvPr/>
        </p:nvSpPr>
        <p:spPr>
          <a:xfrm>
            <a:off x="4073210" y="2647957"/>
            <a:ext cx="4091213" cy="7553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ru-RU" sz="4000" dirty="0"/>
              <a:t>Популярность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413451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86569-54CA-49C5-9CAE-48A6CD40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904674" cy="62690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3200" b="1" dirty="0">
                <a:solidFill>
                  <a:srgbClr val="FF0000"/>
                </a:solidFill>
              </a:rPr>
              <a:t>Популярность!!!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22AAF39-B66C-41E6-9459-15DB47A0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29</a:t>
            </a:fld>
            <a:endParaRPr lang="ru-RU"/>
          </a:p>
        </p:txBody>
      </p:sp>
      <p:pic>
        <p:nvPicPr>
          <p:cNvPr id="19" name="Рисунок 18" descr="Похожее изображение">
            <a:extLst>
              <a:ext uri="{FF2B5EF4-FFF2-40B4-BE49-F238E27FC236}">
                <a16:creationId xmlns:a16="http://schemas.microsoft.com/office/drawing/2014/main" id="{C5FC0708-C073-4C67-885C-C36AA91A646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4" y="3272932"/>
            <a:ext cx="6024707" cy="351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Рисунок 19" descr="Картинки по запросу разновидности линукс">
            <a:extLst>
              <a:ext uri="{FF2B5EF4-FFF2-40B4-BE49-F238E27FC236}">
                <a16:creationId xmlns:a16="http://schemas.microsoft.com/office/drawing/2014/main" id="{70F0029D-6A6E-4729-8F72-19CEAB8466D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689" y="1673468"/>
            <a:ext cx="5510622" cy="351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Рисунок 20" descr="Похожее изображение">
            <a:extLst>
              <a:ext uri="{FF2B5EF4-FFF2-40B4-BE49-F238E27FC236}">
                <a16:creationId xmlns:a16="http://schemas.microsoft.com/office/drawing/2014/main" id="{91FC73B6-F8C8-4461-9BED-E9828A1D90C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141" y="2733965"/>
            <a:ext cx="5940425" cy="405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6" descr="Картинки по запросу линукс минт логотип">
            <a:extLst>
              <a:ext uri="{FF2B5EF4-FFF2-40B4-BE49-F238E27FC236}">
                <a16:creationId xmlns:a16="http://schemas.microsoft.com/office/drawing/2014/main" id="{9F2533EE-5759-42AD-A300-45271AA44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967" y="5575177"/>
            <a:ext cx="435460" cy="40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Похожее изображение">
            <a:extLst>
              <a:ext uri="{FF2B5EF4-FFF2-40B4-BE49-F238E27FC236}">
                <a16:creationId xmlns:a16="http://schemas.microsoft.com/office/drawing/2014/main" id="{89141A91-F311-40B3-9FFF-271BC53E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341" y="3991493"/>
            <a:ext cx="467889" cy="4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Картинки по запросу debian logo">
            <a:extLst>
              <a:ext uri="{FF2B5EF4-FFF2-40B4-BE49-F238E27FC236}">
                <a16:creationId xmlns:a16="http://schemas.microsoft.com/office/drawing/2014/main" id="{B6DFD6AD-D680-4FE8-9018-C647CB95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265" y="5415264"/>
            <a:ext cx="417659" cy="41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Картинки по запросу fedora logo">
            <a:extLst>
              <a:ext uri="{FF2B5EF4-FFF2-40B4-BE49-F238E27FC236}">
                <a16:creationId xmlns:a16="http://schemas.microsoft.com/office/drawing/2014/main" id="{B5B24CCF-4F92-4009-AF17-2DFE0B6D6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365" y="5846506"/>
            <a:ext cx="3429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Картинки по запросу Arch Linux логотип">
            <a:extLst>
              <a:ext uri="{FF2B5EF4-FFF2-40B4-BE49-F238E27FC236}">
                <a16:creationId xmlns:a16="http://schemas.microsoft.com/office/drawing/2014/main" id="{6E120551-07F4-4F3B-AB33-9C02B012F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273" y="4935595"/>
            <a:ext cx="341803" cy="34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750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6C392C-5CAD-4544-B286-48E6BDFE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b="1" dirty="0"/>
              <a:t>Обзор дистрибутива </a:t>
            </a:r>
            <a:r>
              <a:rPr lang="en-US" b="1" dirty="0"/>
              <a:t>GNU/Linux</a:t>
            </a:r>
            <a:endParaRPr lang="ru-RU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77ACAE-C174-4D31-B229-8997EDD79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ДИСТРИБУТИВ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ABC6D1-762E-48BF-9992-932D9F16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</a:t>
            </a:fld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6958E8-7331-410C-A31B-4E2B50FE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44" y="3313535"/>
            <a:ext cx="7665156" cy="354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152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454624C-2C76-47B7-8E7A-E1458FBE0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30</a:t>
            </a:fld>
            <a:endParaRPr lang="ru-RU"/>
          </a:p>
        </p:txBody>
      </p:sp>
      <p:sp>
        <p:nvSpPr>
          <p:cNvPr id="3" name="Объект 4">
            <a:extLst>
              <a:ext uri="{FF2B5EF4-FFF2-40B4-BE49-F238E27FC236}">
                <a16:creationId xmlns:a16="http://schemas.microsoft.com/office/drawing/2014/main" id="{9BA1F3ED-C1FD-4E91-BC80-D4D67148C5F0}"/>
              </a:ext>
            </a:extLst>
          </p:cNvPr>
          <p:cNvSpPr txBox="1">
            <a:spLocks/>
          </p:cNvSpPr>
          <p:nvPr/>
        </p:nvSpPr>
        <p:spPr>
          <a:xfrm>
            <a:off x="945735" y="848472"/>
            <a:ext cx="6990354" cy="13353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400" b="1" dirty="0">
                <a:solidFill>
                  <a:schemeClr val="accent6">
                    <a:lumMod val="75000"/>
                  </a:schemeClr>
                </a:solidFill>
              </a:rPr>
              <a:t>Выбирать </a:t>
            </a:r>
            <a:r>
              <a:rPr lang="ru-RU" sz="2400" b="1" dirty="0" err="1">
                <a:solidFill>
                  <a:schemeClr val="accent6">
                    <a:lumMod val="75000"/>
                  </a:schemeClr>
                </a:solidFill>
              </a:rPr>
              <a:t>Linux</a:t>
            </a:r>
            <a:r>
              <a:rPr lang="ru-RU" sz="2400" b="1" dirty="0">
                <a:solidFill>
                  <a:schemeClr val="accent6">
                    <a:lumMod val="75000"/>
                  </a:schemeClr>
                </a:solidFill>
              </a:rPr>
              <a:t> –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400" b="1" dirty="0">
                <a:solidFill>
                  <a:schemeClr val="accent6">
                    <a:lumMod val="75000"/>
                  </a:schemeClr>
                </a:solidFill>
              </a:rPr>
              <a:t>по качеству сообщества пользователей</a:t>
            </a:r>
            <a:endParaRPr lang="ru-RU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2" descr="Сообщество Либератум. Стравниваем дистрибутивы Linux">
            <a:extLst>
              <a:ext uri="{FF2B5EF4-FFF2-40B4-BE49-F238E27FC236}">
                <a16:creationId xmlns:a16="http://schemas.microsoft.com/office/drawing/2014/main" id="{83F541EB-66E7-4768-9B25-7A37AC517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844" y="1875605"/>
            <a:ext cx="8243421" cy="330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2F14D06-8BAD-4B28-9452-61FE3DB28A77}"/>
              </a:ext>
            </a:extLst>
          </p:cNvPr>
          <p:cNvSpPr/>
          <p:nvPr/>
        </p:nvSpPr>
        <p:spPr>
          <a:xfrm>
            <a:off x="945735" y="5363196"/>
            <a:ext cx="97833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555555"/>
                </a:solidFill>
                <a:latin typeface="Verdana" panose="020B0604030504040204" pitchFamily="34" charset="0"/>
              </a:rPr>
              <a:t>Джеймс Шнайдер из Бостона — специалист по интернет-сообществам </a:t>
            </a:r>
            <a:br>
              <a:rPr lang="ru-RU" sz="2000" dirty="0"/>
            </a:br>
            <a:r>
              <a:rPr lang="ru-RU" sz="2000" dirty="0">
                <a:solidFill>
                  <a:srgbClr val="555555"/>
                </a:solidFill>
                <a:latin typeface="Verdana" panose="020B0604030504040204" pitchFamily="34" charset="0"/>
              </a:rPr>
              <a:t>Источник: </a:t>
            </a:r>
            <a:r>
              <a:rPr lang="ru-RU" sz="2000" dirty="0">
                <a:solidFill>
                  <a:srgbClr val="555555"/>
                </a:solidFill>
                <a:latin typeface="Verdana" panose="020B0604030504040204" pitchFamily="34" charset="0"/>
                <a:hlinkClick r:id="rId3"/>
              </a:rPr>
              <a:t>http://liberatum </a:t>
            </a:r>
            <a:r>
              <a:rPr lang="ru-RU" sz="2000" dirty="0" err="1">
                <a:solidFill>
                  <a:srgbClr val="555555"/>
                </a:solidFill>
                <a:latin typeface="Verdana" panose="020B0604030504040204" pitchFamily="34" charset="0"/>
                <a:hlinkClick r:id="rId3"/>
              </a:rPr>
              <a:t>ru</a:t>
            </a:r>
            <a:r>
              <a:rPr lang="ru-RU" sz="2000" dirty="0">
                <a:solidFill>
                  <a:srgbClr val="555555"/>
                </a:solidFill>
                <a:latin typeface="Verdana" panose="020B0604030504040204" pitchFamily="34" charset="0"/>
                <a:hlinkClick r:id="rId3"/>
              </a:rPr>
              <a:t>/e/linux-community-test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221493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9C1E439-5E0D-41FC-93A2-F89EE08A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9837BB-4B39-4DF9-AFD7-A904FA9E8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755" y="11032"/>
            <a:ext cx="7387519" cy="6846967"/>
          </a:xfrm>
          <a:prstGeom prst="rect">
            <a:avLst/>
          </a:prstGeom>
        </p:spPr>
      </p:pic>
      <p:pic>
        <p:nvPicPr>
          <p:cNvPr id="5" name="Picture 2" descr="Сообщество Либератум. Стравниваем дистрибутивы Linux">
            <a:extLst>
              <a:ext uri="{FF2B5EF4-FFF2-40B4-BE49-F238E27FC236}">
                <a16:creationId xmlns:a16="http://schemas.microsoft.com/office/drawing/2014/main" id="{A04011A0-A26F-4774-93D8-BBE008EC8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1" y="2489854"/>
            <a:ext cx="4226863" cy="169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455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31DF4BA-EDEE-4979-9B28-8D1B4BD2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32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76C37DA-EB09-4323-81BD-02D761A00F73}"/>
              </a:ext>
            </a:extLst>
          </p:cNvPr>
          <p:cNvSpPr/>
          <p:nvPr/>
        </p:nvSpPr>
        <p:spPr>
          <a:xfrm>
            <a:off x="1117600" y="5319238"/>
            <a:ext cx="93020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555555"/>
                </a:solidFill>
                <a:latin typeface="Verdana" panose="020B0604030504040204" pitchFamily="34" charset="0"/>
              </a:rPr>
              <a:t>Джеймс Шнайдер из Бостона — специалист по интернет-сообществам </a:t>
            </a:r>
            <a:br>
              <a:rPr lang="ru-RU" sz="1600" dirty="0"/>
            </a:br>
            <a:r>
              <a:rPr lang="ru-RU" sz="1600" dirty="0">
                <a:solidFill>
                  <a:srgbClr val="555555"/>
                </a:solidFill>
                <a:latin typeface="Verdana" panose="020B0604030504040204" pitchFamily="34" charset="0"/>
              </a:rPr>
              <a:t>Источник: </a:t>
            </a:r>
            <a:r>
              <a:rPr lang="ru-RU" sz="1600" dirty="0">
                <a:solidFill>
                  <a:srgbClr val="555555"/>
                </a:solidFill>
                <a:latin typeface="Verdana" panose="020B0604030504040204" pitchFamily="34" charset="0"/>
                <a:hlinkClick r:id="rId2"/>
              </a:rPr>
              <a:t>http://liberatum </a:t>
            </a:r>
            <a:r>
              <a:rPr lang="ru-RU" sz="1600" dirty="0" err="1">
                <a:solidFill>
                  <a:srgbClr val="555555"/>
                </a:solidFill>
                <a:latin typeface="Verdana" panose="020B0604030504040204" pitchFamily="34" charset="0"/>
                <a:hlinkClick r:id="rId2"/>
              </a:rPr>
              <a:t>ru</a:t>
            </a:r>
            <a:r>
              <a:rPr lang="ru-RU" sz="1600" dirty="0">
                <a:solidFill>
                  <a:srgbClr val="555555"/>
                </a:solidFill>
                <a:latin typeface="Verdana" panose="020B0604030504040204" pitchFamily="34" charset="0"/>
                <a:hlinkClick r:id="rId2"/>
              </a:rPr>
              <a:t>/e/linux-community-test</a:t>
            </a:r>
            <a:endParaRPr lang="ru-RU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6DC233-C17B-4D43-9511-5316DB554927}"/>
              </a:ext>
            </a:extLst>
          </p:cNvPr>
          <p:cNvSpPr txBox="1"/>
          <p:nvPr/>
        </p:nvSpPr>
        <p:spPr>
          <a:xfrm>
            <a:off x="1154825" y="2289581"/>
            <a:ext cx="8974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rgbClr val="555555"/>
                </a:solidFill>
                <a:effectLst/>
                <a:latin typeface="Verdana" panose="020B0604030504040204" pitchFamily="34" charset="0"/>
              </a:rPr>
              <a:t>Но </a:t>
            </a:r>
            <a:r>
              <a:rPr lang="ru-RU" sz="2400" b="1" i="0" dirty="0" err="1">
                <a:solidFill>
                  <a:srgbClr val="C00000"/>
                </a:solidFill>
                <a:effectLst/>
                <a:latin typeface="Verdana" panose="020B0604030504040204" pitchFamily="34" charset="0"/>
              </a:rPr>
              <a:t>Ubuntu</a:t>
            </a:r>
            <a:r>
              <a:rPr lang="ru-RU" sz="2400" b="0" i="0" dirty="0">
                <a:solidFill>
                  <a:srgbClr val="555555"/>
                </a:solidFill>
                <a:effectLst/>
                <a:latin typeface="Verdana" panose="020B0604030504040204" pitchFamily="34" charset="0"/>
              </a:rPr>
              <a:t> всё еще на первом месте по популярности в </a:t>
            </a:r>
            <a:r>
              <a:rPr lang="ru-RU" sz="2400" b="1" i="0">
                <a:solidFill>
                  <a:srgbClr val="C00000"/>
                </a:solidFill>
                <a:effectLst/>
                <a:latin typeface="Verdana" panose="020B0604030504040204" pitchFamily="34" charset="0"/>
              </a:rPr>
              <a:t>корпоративной бизнес-среде</a:t>
            </a:r>
            <a:r>
              <a:rPr lang="ru-RU" sz="2400" b="0" i="0">
                <a:solidFill>
                  <a:srgbClr val="555555"/>
                </a:solidFill>
                <a:effectLst/>
                <a:latin typeface="Verdana" panose="020B0604030504040204" pitchFamily="34" charset="0"/>
              </a:rPr>
              <a:t>.</a:t>
            </a:r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D12F6-9875-4CC4-8F45-81A57C2FA588}"/>
              </a:ext>
            </a:extLst>
          </p:cNvPr>
          <p:cNvSpPr txBox="1"/>
          <p:nvPr/>
        </p:nvSpPr>
        <p:spPr>
          <a:xfrm>
            <a:off x="1117599" y="3308228"/>
            <a:ext cx="452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>
                <a:solidFill>
                  <a:srgbClr val="555555"/>
                </a:solidFill>
                <a:effectLst/>
                <a:latin typeface="Verdana" panose="020B0604030504040204" pitchFamily="34" charset="0"/>
              </a:rPr>
              <a:t>Стабильный  </a:t>
            </a:r>
            <a:r>
              <a:rPr lang="en-US" sz="2400" b="1" i="0">
                <a:solidFill>
                  <a:srgbClr val="555555"/>
                </a:solidFill>
                <a:effectLst/>
                <a:latin typeface="Verdana" panose="020B0604030504040204" pitchFamily="34" charset="0"/>
              </a:rPr>
              <a:t>Debian</a:t>
            </a:r>
            <a:r>
              <a:rPr lang="en-US" sz="2400" b="0" i="0">
                <a:solidFill>
                  <a:srgbClr val="555555"/>
                </a:solidFill>
                <a:effectLst/>
                <a:latin typeface="Verdana" panose="020B0604030504040204" pitchFamily="34" charset="0"/>
              </a:rPr>
              <a:t>. 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D1319A-E01A-4A6A-9531-272EC68808C6}"/>
              </a:ext>
            </a:extLst>
          </p:cNvPr>
          <p:cNvSpPr txBox="1"/>
          <p:nvPr/>
        </p:nvSpPr>
        <p:spPr>
          <a:xfrm>
            <a:off x="1154825" y="1272087"/>
            <a:ext cx="9798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rgbClr val="555555"/>
                </a:solidFill>
                <a:effectLst/>
                <a:latin typeface="Verdana" panose="020B0604030504040204" pitchFamily="34" charset="0"/>
              </a:rPr>
              <a:t>Самый популярный дистрибутив, </a:t>
            </a:r>
            <a:r>
              <a:rPr lang="ru-RU" sz="2400" b="1" i="0" dirty="0" err="1">
                <a:solidFill>
                  <a:srgbClr val="555555"/>
                </a:solidFill>
                <a:effectLst/>
                <a:latin typeface="Verdana" panose="020B0604030504040204" pitchFamily="34" charset="0"/>
              </a:rPr>
              <a:t>Linut</a:t>
            </a:r>
            <a:r>
              <a:rPr lang="ru-RU" sz="2400" b="1" i="0" dirty="0">
                <a:solidFill>
                  <a:srgbClr val="555555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ru-RU" sz="2400" b="1" i="0" dirty="0" err="1">
                <a:solidFill>
                  <a:srgbClr val="555555"/>
                </a:solidFill>
                <a:effectLst/>
                <a:latin typeface="Verdana" panose="020B0604030504040204" pitchFamily="34" charset="0"/>
              </a:rPr>
              <a:t>Mint</a:t>
            </a:r>
            <a:r>
              <a:rPr lang="ru-RU" sz="2400" b="1" i="0" dirty="0">
                <a:solidFill>
                  <a:srgbClr val="555555"/>
                </a:solidFill>
                <a:effectLst/>
                <a:latin typeface="Verdana" panose="020B0604030504040204" pitchFamily="34" charset="0"/>
              </a:rPr>
              <a:t> </a:t>
            </a:r>
            <a:br>
              <a:rPr lang="ru-RU" sz="2400" b="1" i="0" dirty="0">
                <a:solidFill>
                  <a:srgbClr val="555555"/>
                </a:solidFill>
                <a:effectLst/>
                <a:latin typeface="Verdana" panose="020B0604030504040204" pitchFamily="34" charset="0"/>
              </a:rPr>
            </a:br>
            <a:r>
              <a:rPr lang="ru-RU" sz="2400" b="0" i="0" dirty="0">
                <a:solidFill>
                  <a:srgbClr val="555555"/>
                </a:solidFill>
                <a:effectLst/>
                <a:latin typeface="Verdana" panose="020B0604030504040204" pitchFamily="34" charset="0"/>
              </a:rPr>
              <a:t>(для </a:t>
            </a:r>
            <a:r>
              <a:rPr lang="ru-RU" sz="2400" b="0" i="0">
                <a:solidFill>
                  <a:srgbClr val="555555"/>
                </a:solidFill>
                <a:effectLst/>
                <a:latin typeface="Verdana" panose="020B0604030504040204" pitchFamily="34" charset="0"/>
              </a:rPr>
              <a:t>домохозяйки).</a:t>
            </a:r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376462-E400-46D1-838E-C16B5D49C076}"/>
              </a:ext>
            </a:extLst>
          </p:cNvPr>
          <p:cNvSpPr txBox="1"/>
          <p:nvPr/>
        </p:nvSpPr>
        <p:spPr>
          <a:xfrm>
            <a:off x="1117600" y="3951575"/>
            <a:ext cx="81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2400" b="1" dirty="0">
                <a:solidFill>
                  <a:srgbClr val="555555"/>
                </a:solidFill>
                <a:latin typeface="Verdana" panose="020B0604030504040204" pitchFamily="34" charset="0"/>
              </a:rPr>
              <a:t>Fedora</a:t>
            </a:r>
            <a:r>
              <a:rPr lang="en-US" sz="2400" dirty="0">
                <a:solidFill>
                  <a:srgbClr val="555555"/>
                </a:solidFill>
                <a:latin typeface="Verdana" panose="020B0604030504040204" pitchFamily="34" charset="0"/>
              </a:rPr>
              <a:t> – </a:t>
            </a:r>
            <a:r>
              <a:rPr lang="ru-RU" sz="2400">
                <a:solidFill>
                  <a:srgbClr val="555555"/>
                </a:solidFill>
                <a:latin typeface="Verdana" panose="020B0604030504040204" pitchFamily="34" charset="0"/>
              </a:rPr>
              <a:t>сообщество лопушков.</a:t>
            </a:r>
            <a:r>
              <a:rPr lang="en-US" sz="2400">
                <a:solidFill>
                  <a:srgbClr val="555555"/>
                </a:solidFill>
                <a:latin typeface="Verdana" panose="020B0604030504040204" pitchFamily="34" charset="0"/>
              </a:rPr>
              <a:t> </a:t>
            </a:r>
            <a:endParaRPr lang="en-US" sz="2400" dirty="0">
              <a:solidFill>
                <a:srgbClr val="555555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942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DA5A8-E551-478E-A248-5E7CB67E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627826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Актуальность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ECFE-8FBB-4788-BFE4-2088C33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33</a:t>
            </a:fld>
            <a:endParaRPr lang="ru-RU"/>
          </a:p>
        </p:txBody>
      </p:sp>
      <p:pic>
        <p:nvPicPr>
          <p:cNvPr id="1026" name="Picture 2" descr="Картинки по запросу разновидности линукс">
            <a:extLst>
              <a:ext uri="{FF2B5EF4-FFF2-40B4-BE49-F238E27FC236}">
                <a16:creationId xmlns:a16="http://schemas.microsoft.com/office/drawing/2014/main" id="{5E9A037B-0F74-4191-80FD-4D9A1C34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21" y="1771651"/>
            <a:ext cx="8432329" cy="496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bian-OpenLogo.svg">
            <a:extLst>
              <a:ext uri="{FF2B5EF4-FFF2-40B4-BE49-F238E27FC236}">
                <a16:creationId xmlns:a16="http://schemas.microsoft.com/office/drawing/2014/main" id="{DB7603B5-803D-4BEC-B247-FBDE29E56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7" y="4645887"/>
            <a:ext cx="835715" cy="113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виток: горизонтальный 4">
            <a:extLst>
              <a:ext uri="{FF2B5EF4-FFF2-40B4-BE49-F238E27FC236}">
                <a16:creationId xmlns:a16="http://schemas.microsoft.com/office/drawing/2014/main" id="{B0BA7183-D536-4FFF-8B00-593E7B884E31}"/>
              </a:ext>
            </a:extLst>
          </p:cNvPr>
          <p:cNvSpPr/>
          <p:nvPr/>
        </p:nvSpPr>
        <p:spPr>
          <a:xfrm>
            <a:off x="6637866" y="4226172"/>
            <a:ext cx="4978401" cy="210043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spcAft>
                <a:spcPts val="1200"/>
              </a:spcAft>
              <a:buNone/>
            </a:pPr>
            <a:r>
              <a:rPr lang="ru-RU" sz="2800" b="1" dirty="0"/>
              <a:t>одни отмирают, </a:t>
            </a:r>
            <a:br>
              <a:rPr lang="ru-RU" sz="2800" b="1" dirty="0"/>
            </a:br>
            <a:r>
              <a:rPr lang="ru-RU" sz="2800" b="1" dirty="0"/>
              <a:t>другие – нарождаются</a:t>
            </a:r>
            <a:endParaRPr lang="ru-RU" sz="3600" b="1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1A0FBDD-3A7C-4232-AD1D-476A031BCBB4}"/>
              </a:ext>
            </a:extLst>
          </p:cNvPr>
          <p:cNvSpPr/>
          <p:nvPr/>
        </p:nvSpPr>
        <p:spPr>
          <a:xfrm>
            <a:off x="1569552" y="5003171"/>
            <a:ext cx="75854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ru-RU" sz="8000" b="1" cap="none" spc="0" dirty="0">
                <a:ln/>
                <a:solidFill>
                  <a:srgbClr val="FF0000"/>
                </a:solidFill>
                <a:effectLst/>
              </a:rPr>
              <a:t>?</a:t>
            </a:r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E91A1E38-04F8-4860-8E37-C089D47FB358}"/>
              </a:ext>
            </a:extLst>
          </p:cNvPr>
          <p:cNvSpPr/>
          <p:nvPr/>
        </p:nvSpPr>
        <p:spPr>
          <a:xfrm rot="825675">
            <a:off x="2354145" y="5724230"/>
            <a:ext cx="1300808" cy="42193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672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86569-54CA-49C5-9CAE-48A6CD40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252" y="953324"/>
            <a:ext cx="9904674" cy="626901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B050"/>
                </a:solidFill>
              </a:rPr>
              <a:t>Совместимость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22AAF39-B66C-41E6-9459-15DB47A0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34</a:t>
            </a:fld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00D008E-4E09-41C9-B64E-3CAA7E720CF2}"/>
              </a:ext>
            </a:extLst>
          </p:cNvPr>
          <p:cNvGrpSpPr/>
          <p:nvPr/>
        </p:nvGrpSpPr>
        <p:grpSpPr>
          <a:xfrm>
            <a:off x="5962650" y="2372433"/>
            <a:ext cx="6229350" cy="4485567"/>
            <a:chOff x="6082607" y="2060743"/>
            <a:chExt cx="6030494" cy="4317387"/>
          </a:xfrm>
        </p:grpSpPr>
        <p:pic>
          <p:nvPicPr>
            <p:cNvPr id="1028" name="Picture 4" descr="Картинки по запросу водопад картинки">
              <a:extLst>
                <a:ext uri="{FF2B5EF4-FFF2-40B4-BE49-F238E27FC236}">
                  <a16:creationId xmlns:a16="http://schemas.microsoft.com/office/drawing/2014/main" id="{6AE34B4C-1260-4F26-AADA-E8ECB5BC2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2607" y="2347750"/>
              <a:ext cx="6030494" cy="4030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Картинки по запросу debian logo">
              <a:extLst>
                <a:ext uri="{FF2B5EF4-FFF2-40B4-BE49-F238E27FC236}">
                  <a16:creationId xmlns:a16="http://schemas.microsoft.com/office/drawing/2014/main" id="{9F5984D4-E4BA-414F-8F85-6F33FB939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7160" y="2060743"/>
              <a:ext cx="1893934" cy="1893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Похожее изображение">
              <a:extLst>
                <a:ext uri="{FF2B5EF4-FFF2-40B4-BE49-F238E27FC236}">
                  <a16:creationId xmlns:a16="http://schemas.microsoft.com/office/drawing/2014/main" id="{BA44E3AB-E7AF-41D3-9734-32AB4331C36A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712" y="3485777"/>
              <a:ext cx="1992936" cy="1979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Картинки по запросу линукс минт логотип">
              <a:extLst>
                <a:ext uri="{FF2B5EF4-FFF2-40B4-BE49-F238E27FC236}">
                  <a16:creationId xmlns:a16="http://schemas.microsoft.com/office/drawing/2014/main" id="{6F921E44-F8DD-4AE2-A8D5-F371469575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246" y="4741820"/>
              <a:ext cx="1539512" cy="1447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Облачко с текстом: прямоугольное со скругленными углами 4">
            <a:extLst>
              <a:ext uri="{FF2B5EF4-FFF2-40B4-BE49-F238E27FC236}">
                <a16:creationId xmlns:a16="http://schemas.microsoft.com/office/drawing/2014/main" id="{371EE7A9-9700-4F75-B95E-143D1000CFEB}"/>
              </a:ext>
            </a:extLst>
          </p:cNvPr>
          <p:cNvSpPr/>
          <p:nvPr/>
        </p:nvSpPr>
        <p:spPr>
          <a:xfrm>
            <a:off x="1171252" y="2770462"/>
            <a:ext cx="5462311" cy="1569682"/>
          </a:xfrm>
          <a:prstGeom prst="wedgeRoundRectCallout">
            <a:avLst>
              <a:gd name="adj1" fmla="val 66381"/>
              <a:gd name="adj2" fmla="val 33014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>
                <a:solidFill>
                  <a:srgbClr val="313B3F"/>
                </a:solidFill>
              </a:rPr>
              <a:t>«Вода течет только в одном направлении»</a:t>
            </a:r>
            <a:endParaRPr lang="ru-RU" sz="320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D1F8784-2855-4B2E-A16A-AB28C2302A8C}"/>
              </a:ext>
            </a:extLst>
          </p:cNvPr>
          <p:cNvSpPr/>
          <p:nvPr/>
        </p:nvSpPr>
        <p:spPr>
          <a:xfrm>
            <a:off x="1171252" y="1820254"/>
            <a:ext cx="972252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2800" dirty="0">
                <a:solidFill>
                  <a:srgbClr val="313B3F"/>
                </a:solidFill>
              </a:rPr>
              <a:t>Сообщество </a:t>
            </a:r>
            <a:r>
              <a:rPr lang="ru-RU" sz="2800" dirty="0" err="1">
                <a:solidFill>
                  <a:srgbClr val="313B3F"/>
                </a:solidFill>
              </a:rPr>
              <a:t>Linux</a:t>
            </a:r>
            <a:r>
              <a:rPr lang="ru-RU" sz="2800" dirty="0">
                <a:solidFill>
                  <a:srgbClr val="313B3F"/>
                </a:solidFill>
              </a:rPr>
              <a:t> использует </a:t>
            </a:r>
            <a:r>
              <a:rPr lang="ru-RU" sz="2800" b="1" dirty="0">
                <a:solidFill>
                  <a:srgbClr val="313B3F"/>
                </a:solidFill>
              </a:rPr>
              <a:t>метафору потока:</a:t>
            </a:r>
          </a:p>
        </p:txBody>
      </p:sp>
    </p:spTree>
    <p:extLst>
      <p:ext uri="{BB962C8B-B14F-4D97-AF65-F5344CB8AC3E}">
        <p14:creationId xmlns:p14="http://schemas.microsoft.com/office/powerpoint/2010/main" val="1790682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86569-54CA-49C5-9CAE-48A6CD40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252" y="953324"/>
            <a:ext cx="9904674" cy="626901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B050"/>
                </a:solidFill>
              </a:rPr>
              <a:t>Совместимость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22AAF39-B66C-41E6-9459-15DB47A0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35</a:t>
            </a:fld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00D008E-4E09-41C9-B64E-3CAA7E720CF2}"/>
              </a:ext>
            </a:extLst>
          </p:cNvPr>
          <p:cNvGrpSpPr/>
          <p:nvPr/>
        </p:nvGrpSpPr>
        <p:grpSpPr>
          <a:xfrm>
            <a:off x="5962650" y="1643420"/>
            <a:ext cx="6229350" cy="4892584"/>
            <a:chOff x="6082607" y="1668987"/>
            <a:chExt cx="6030494" cy="4709143"/>
          </a:xfrm>
        </p:grpSpPr>
        <p:pic>
          <p:nvPicPr>
            <p:cNvPr id="1028" name="Picture 4" descr="Картинки по запросу водопад картинки">
              <a:extLst>
                <a:ext uri="{FF2B5EF4-FFF2-40B4-BE49-F238E27FC236}">
                  <a16:creationId xmlns:a16="http://schemas.microsoft.com/office/drawing/2014/main" id="{6AE34B4C-1260-4F26-AADA-E8ECB5BC2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2607" y="2347750"/>
              <a:ext cx="6030494" cy="4030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Картинки по запросу debian logo">
              <a:extLst>
                <a:ext uri="{FF2B5EF4-FFF2-40B4-BE49-F238E27FC236}">
                  <a16:creationId xmlns:a16="http://schemas.microsoft.com/office/drawing/2014/main" id="{9F5984D4-E4BA-414F-8F85-6F33FB939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5643" y="1668987"/>
              <a:ext cx="1893934" cy="1893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Похожее изображение">
              <a:extLst>
                <a:ext uri="{FF2B5EF4-FFF2-40B4-BE49-F238E27FC236}">
                  <a16:creationId xmlns:a16="http://schemas.microsoft.com/office/drawing/2014/main" id="{BA44E3AB-E7AF-41D3-9734-32AB4331C36A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7493" y="3157854"/>
              <a:ext cx="1992936" cy="1979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Картинки по запросу линукс минт логотип">
              <a:extLst>
                <a:ext uri="{FF2B5EF4-FFF2-40B4-BE49-F238E27FC236}">
                  <a16:creationId xmlns:a16="http://schemas.microsoft.com/office/drawing/2014/main" id="{6F921E44-F8DD-4AE2-A8D5-F371469575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246" y="4741820"/>
              <a:ext cx="1539512" cy="1447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0E914CC-22C5-4A3F-ADE8-7ED1502E574F}"/>
              </a:ext>
            </a:extLst>
          </p:cNvPr>
          <p:cNvSpPr txBox="1"/>
          <p:nvPr/>
        </p:nvSpPr>
        <p:spPr>
          <a:xfrm>
            <a:off x="1109559" y="1892563"/>
            <a:ext cx="5916169" cy="240065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800" b="1" dirty="0" err="1">
                <a:solidFill>
                  <a:srgbClr val="C00000"/>
                </a:solidFill>
              </a:rPr>
              <a:t>Ubuntu</a:t>
            </a:r>
            <a:r>
              <a:rPr lang="ru-RU" sz="2800" dirty="0">
                <a:solidFill>
                  <a:srgbClr val="313B3F"/>
                </a:solidFill>
              </a:rPr>
              <a:t> является </a:t>
            </a:r>
            <a:r>
              <a:rPr lang="ru-RU" sz="2800" b="1" dirty="0">
                <a:solidFill>
                  <a:srgbClr val="090A0B"/>
                </a:solidFill>
              </a:rPr>
              <a:t>восходящей по</a:t>
            </a:r>
            <a:r>
              <a:rPr lang="ru-RU" sz="2800" dirty="0">
                <a:solidFill>
                  <a:srgbClr val="313B3F"/>
                </a:solidFill>
              </a:rPr>
              <a:t> отношению к </a:t>
            </a:r>
            <a:r>
              <a:rPr lang="ru-RU" sz="2800" b="1" err="1">
                <a:solidFill>
                  <a:srgbClr val="313B3F"/>
                </a:solidFill>
              </a:rPr>
              <a:t>Elementary</a:t>
            </a:r>
            <a:r>
              <a:rPr lang="ru-RU" sz="2800" b="1">
                <a:solidFill>
                  <a:srgbClr val="313B3F"/>
                </a:solidFill>
              </a:rPr>
              <a:t> OS</a:t>
            </a:r>
            <a:r>
              <a:rPr lang="ru-RU" sz="2800">
                <a:solidFill>
                  <a:srgbClr val="313B3F"/>
                </a:solidFill>
              </a:rPr>
              <a:t>. </a:t>
            </a:r>
            <a:endParaRPr lang="ru-RU" sz="2800" dirty="0">
              <a:solidFill>
                <a:srgbClr val="313B3F"/>
              </a:solidFill>
            </a:endParaRPr>
          </a:p>
          <a:p>
            <a:pPr algn="just">
              <a:spcAft>
                <a:spcPts val="1200"/>
              </a:spcAft>
            </a:pPr>
            <a:r>
              <a:rPr lang="ru-RU" sz="2800" dirty="0">
                <a:solidFill>
                  <a:srgbClr val="313B3F"/>
                </a:solidFill>
              </a:rPr>
              <a:t>Программное обеспечение работает </a:t>
            </a:r>
            <a:r>
              <a:rPr lang="ru-RU" sz="2800" b="1" dirty="0">
                <a:solidFill>
                  <a:srgbClr val="090A0B"/>
                </a:solidFill>
              </a:rPr>
              <a:t>ниже по потоку</a:t>
            </a:r>
            <a:r>
              <a:rPr lang="ru-RU" sz="2800" dirty="0">
                <a:solidFill>
                  <a:srgbClr val="313B3F"/>
                </a:solidFill>
              </a:rPr>
              <a:t> </a:t>
            </a:r>
            <a:r>
              <a:rPr lang="ru-RU" sz="2800">
                <a:solidFill>
                  <a:srgbClr val="313B3F"/>
                </a:solidFill>
              </a:rPr>
              <a:t>от </a:t>
            </a:r>
            <a:r>
              <a:rPr lang="ru-RU" sz="2800" b="1">
                <a:solidFill>
                  <a:srgbClr val="C00000"/>
                </a:solidFill>
              </a:rPr>
              <a:t>Ubuntu</a:t>
            </a:r>
            <a:r>
              <a:rPr lang="ru-RU" sz="2800">
                <a:solidFill>
                  <a:srgbClr val="313B3F"/>
                </a:solidFill>
              </a:rPr>
              <a:t>. </a:t>
            </a:r>
            <a:endParaRPr lang="ru-RU" sz="2800" dirty="0">
              <a:solidFill>
                <a:srgbClr val="313B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15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BC88EFA1-C4E3-4558-A4D5-37EA7F62A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34DC-B86E-4D7D-B866-69403F3C872A}" type="datetime1">
              <a:rPr lang="ru-RU" smtClean="0"/>
              <a:t>10.02.2021</a:t>
            </a:fld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4ABEFD-DCBE-4D7D-B573-F3889A75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6E949-F4ED-4B55-9199-1C633BED051C}" type="slidenum">
              <a:rPr lang="ru-RU" smtClean="0"/>
              <a:t>36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58C245D-DFC4-4D2E-A5AB-1C1A5FF3E7A8}"/>
              </a:ext>
            </a:extLst>
          </p:cNvPr>
          <p:cNvSpPr txBox="1">
            <a:spLocks/>
          </p:cNvSpPr>
          <p:nvPr/>
        </p:nvSpPr>
        <p:spPr>
          <a:xfrm>
            <a:off x="1190240" y="959301"/>
            <a:ext cx="10150984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/>
              <a:t>Библиотеки совместимости 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065CA-514A-4BAD-AFC0-58EE79574608}"/>
              </a:ext>
            </a:extLst>
          </p:cNvPr>
          <p:cNvSpPr txBox="1"/>
          <p:nvPr/>
        </p:nvSpPr>
        <p:spPr>
          <a:xfrm>
            <a:off x="1190240" y="3306720"/>
            <a:ext cx="989797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ru-RU" sz="2800" b="1" dirty="0"/>
              <a:t>Два способа:</a:t>
            </a:r>
          </a:p>
          <a:p>
            <a:pPr marL="742950" indent="-742950" algn="just">
              <a:spcAft>
                <a:spcPts val="2400"/>
              </a:spcAft>
              <a:buFont typeface="+mj-lt"/>
              <a:buAutoNum type="alphaLcParenR"/>
            </a:pP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Библиотеки </a:t>
            </a:r>
            <a:r>
              <a:rPr lang="ru-RU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совместимости </a:t>
            </a:r>
            <a:r>
              <a:rPr lang="ru-RU" sz="36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r>
              <a:rPr lang="ru-RU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indent="-742950" algn="just">
              <a:spcAft>
                <a:spcPts val="2400"/>
              </a:spcAft>
              <a:buFont typeface="+mj-lt"/>
              <a:buAutoNum type="alphaLcParenR"/>
            </a:pPr>
            <a:r>
              <a:rPr lang="ru-RU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Библиотеки </a:t>
            </a:r>
            <a:r>
              <a:rPr lang="ru-RU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совместимости </a:t>
            </a:r>
            <a:r>
              <a:rPr lang="ru-RU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POSIX</a:t>
            </a:r>
            <a:r>
              <a:rPr lang="ru-RU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Облачко с текстом: прямоугольное со скругленными углами 5">
            <a:extLst>
              <a:ext uri="{FF2B5EF4-FFF2-40B4-BE49-F238E27FC236}">
                <a16:creationId xmlns:a16="http://schemas.microsoft.com/office/drawing/2014/main" id="{A114CE12-1957-44B8-B8B4-06DE757EE8E3}"/>
              </a:ext>
            </a:extLst>
          </p:cNvPr>
          <p:cNvSpPr/>
          <p:nvPr/>
        </p:nvSpPr>
        <p:spPr>
          <a:xfrm>
            <a:off x="9095173" y="2368595"/>
            <a:ext cx="2246051" cy="903303"/>
          </a:xfrm>
          <a:prstGeom prst="wedgeRoundRectCallout">
            <a:avLst>
              <a:gd name="adj1" fmla="val -61160"/>
              <a:gd name="adj2" fmla="val 233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пользуются очень редко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FE661F9-C60F-49AD-B55C-330F18228E12}"/>
              </a:ext>
            </a:extLst>
          </p:cNvPr>
          <p:cNvSpPr/>
          <p:nvPr/>
        </p:nvSpPr>
        <p:spPr>
          <a:xfrm>
            <a:off x="1190240" y="2181322"/>
            <a:ext cx="4447822" cy="68272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Compatibility libraries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010511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48587D-69E0-49C1-8C5A-193B7F8D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5129969"/>
            <a:ext cx="8534400" cy="920347"/>
          </a:xfrm>
        </p:spPr>
        <p:txBody>
          <a:bodyPr/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Библиотеки совместимости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13CBAD-E399-431B-9BE3-6199FA95D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852437"/>
            <a:ext cx="5098519" cy="57626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lphaLcParenR"/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Библиотеки совместимости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endParaRPr lang="ru-RU" sz="20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5E0AB5-6884-436F-9239-3860898AF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506033"/>
            <a:ext cx="5098519" cy="30305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sz="2400" b="1" dirty="0"/>
              <a:t>В системах UNIX, </a:t>
            </a:r>
            <a:r>
              <a:rPr lang="ru-RU" sz="2400" b="1" dirty="0" err="1"/>
              <a:t>Linux</a:t>
            </a:r>
            <a:r>
              <a:rPr lang="ru-RU" sz="2400" b="1" dirty="0"/>
              <a:t>, </a:t>
            </a:r>
            <a:r>
              <a:rPr lang="ru-RU" sz="2400" b="1" dirty="0" err="1"/>
              <a:t>Macintosh</a:t>
            </a:r>
            <a:r>
              <a:rPr lang="ru-RU" sz="2400" dirty="0"/>
              <a:t> и других может быть развернута одна из </a:t>
            </a:r>
            <a:r>
              <a:rPr lang="ru-RU" sz="2400" b="1" dirty="0"/>
              <a:t>библиотек </a:t>
            </a:r>
            <a:r>
              <a:rPr lang="ru-RU" sz="2400" b="1"/>
              <a:t>совместимости Windows</a:t>
            </a:r>
            <a:r>
              <a:rPr lang="ru-RU" sz="2400"/>
              <a:t>.</a:t>
            </a:r>
            <a:endParaRPr lang="ru-RU" sz="24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2DC0F4A-A270-401F-9A6E-608186FA28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1765" y="852437"/>
            <a:ext cx="4665134" cy="57626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lphaLcParenR" startAt="2"/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Библиотеки совместимости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POSIX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E06E47-08E4-458B-ABE9-779FBB799A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0599" y="1506033"/>
            <a:ext cx="5434013" cy="30305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sz="2400" b="1" dirty="0"/>
              <a:t>Поверх подсистемы </a:t>
            </a:r>
            <a:r>
              <a:rPr lang="ru-RU" sz="2400" b="1" dirty="0" err="1"/>
              <a:t>Windows</a:t>
            </a:r>
            <a:r>
              <a:rPr lang="ru-RU" sz="2400" b="1" dirty="0"/>
              <a:t> </a:t>
            </a:r>
            <a:r>
              <a:rPr lang="ru-RU" sz="2400" dirty="0"/>
              <a:t>может быть развернута </a:t>
            </a:r>
            <a:r>
              <a:rPr lang="ru-RU" sz="2400" b="1" dirty="0"/>
              <a:t>библиотека </a:t>
            </a:r>
            <a:r>
              <a:rPr lang="ru-RU" sz="2400" b="1"/>
              <a:t>совместимости POSIX. </a:t>
            </a:r>
            <a:r>
              <a:rPr lang="ru-RU" sz="2400" dirty="0"/>
              <a:t>Используется ПО с </a:t>
            </a:r>
            <a:r>
              <a:rPr lang="ru-RU" sz="2400" i="1" dirty="0"/>
              <a:t>открытым исходным кодом </a:t>
            </a:r>
            <a:r>
              <a:rPr lang="ru-RU" sz="2400" dirty="0"/>
              <a:t>и набора инструментальных средств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Kit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dirty="0"/>
              <a:t>(</a:t>
            </a:r>
            <a:r>
              <a:rPr lang="ru-RU" sz="2400" err="1"/>
              <a:t>Microsoft</a:t>
            </a:r>
            <a:r>
              <a:rPr lang="ru-RU" sz="2400"/>
              <a:t>).</a:t>
            </a:r>
            <a:endParaRPr lang="ru-RU" sz="2400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38071AA-226B-497A-B45B-0843B355F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34DC-B86E-4D7D-B866-69403F3C872A}" type="datetime1">
              <a:rPr lang="ru-RU" smtClean="0"/>
              <a:t>10.02.2021</a:t>
            </a:fld>
            <a:endParaRPr 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0C85374-D7E3-44DA-8860-1F01AF2E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6E949-F4ED-4B55-9199-1C633BED051C}" type="slidenum">
              <a:rPr lang="ru-RU" smtClean="0"/>
              <a:t>37</a:t>
            </a:fld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D98D779-4E0D-4C31-AA9A-0609ABD46754}"/>
              </a:ext>
            </a:extLst>
          </p:cNvPr>
          <p:cNvSpPr/>
          <p:nvPr/>
        </p:nvSpPr>
        <p:spPr>
          <a:xfrm>
            <a:off x="972080" y="3683164"/>
            <a:ext cx="4727384" cy="12188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Например эмулятор </a:t>
            </a:r>
            <a:r>
              <a:rPr lang="ru-RU" sz="2000" b="1" dirty="0" err="1"/>
              <a:t>Wine</a:t>
            </a:r>
            <a:r>
              <a:rPr lang="ru-RU" sz="2000" dirty="0"/>
              <a:t>, обеспечивает переносимость исходного кода </a:t>
            </a:r>
            <a:r>
              <a:rPr lang="ru-RU" sz="2000"/>
              <a:t>из Windows.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7977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BC88EFA1-C4E3-4558-A4D5-37EA7F62A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34DC-B86E-4D7D-B866-69403F3C872A}" type="datetime1">
              <a:rPr lang="ru-RU" smtClean="0"/>
              <a:t>10.02.2021</a:t>
            </a:fld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4ABEFD-DCBE-4D7D-B573-F3889A75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6E949-F4ED-4B55-9199-1C633BED051C}" type="slidenum">
              <a:rPr lang="ru-RU" smtClean="0"/>
              <a:t>38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58C245D-DFC4-4D2E-A5AB-1C1A5FF3E7A8}"/>
              </a:ext>
            </a:extLst>
          </p:cNvPr>
          <p:cNvSpPr txBox="1">
            <a:spLocks/>
          </p:cNvSpPr>
          <p:nvPr/>
        </p:nvSpPr>
        <p:spPr>
          <a:xfrm>
            <a:off x="1174044" y="634424"/>
            <a:ext cx="8044568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Wine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79F2B-F718-41CE-887B-3B9B1C29E3EB}"/>
              </a:ext>
            </a:extLst>
          </p:cNvPr>
          <p:cNvSpPr txBox="1"/>
          <p:nvPr/>
        </p:nvSpPr>
        <p:spPr>
          <a:xfrm>
            <a:off x="706113" y="2014743"/>
            <a:ext cx="8979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400" b="1" dirty="0"/>
              <a:t>свободное программное обеспечение</a:t>
            </a:r>
            <a:r>
              <a:rPr lang="ru-RU" sz="2400" dirty="0"/>
              <a:t>, позволяющее пользователям </a:t>
            </a:r>
            <a:r>
              <a:rPr lang="ru-RU" sz="2400" b="1" dirty="0"/>
              <a:t>UNIX-подобных</a:t>
            </a:r>
            <a:r>
              <a:rPr lang="ru-RU" sz="2400" dirty="0"/>
              <a:t> операционных систем,</a:t>
            </a:r>
            <a:r>
              <a:rPr lang="en-US" sz="2400" dirty="0"/>
              <a:t> </a:t>
            </a:r>
            <a:r>
              <a:rPr lang="ru-RU" sz="2400" dirty="0"/>
              <a:t>исполнять 16-, 32- и 64- битные приложения, игры, </a:t>
            </a:r>
            <a:r>
              <a:rPr lang="ru-RU" sz="2400" b="1" dirty="0"/>
              <a:t>созданные исключительно для </a:t>
            </a:r>
            <a:r>
              <a:rPr lang="ru-RU" sz="2400" b="1" dirty="0" err="1"/>
              <a:t>Microsoft</a:t>
            </a:r>
            <a:r>
              <a:rPr lang="ru-RU" sz="2400" b="1" dirty="0"/>
              <a:t> </a:t>
            </a:r>
            <a:r>
              <a:rPr lang="ru-RU" sz="2400" b="1" dirty="0" err="1"/>
              <a:t>Windows</a:t>
            </a:r>
            <a:r>
              <a:rPr lang="ru-RU" sz="2400" dirty="0"/>
              <a:t>, без наличия при этом установленной </a:t>
            </a:r>
            <a:r>
              <a:rPr lang="ru-RU" sz="2400" err="1"/>
              <a:t>Microsoft</a:t>
            </a:r>
            <a:r>
              <a:rPr lang="ru-RU" sz="2400"/>
              <a:t> Windows.</a:t>
            </a:r>
            <a:endParaRPr lang="ru-RU" sz="2400" dirty="0"/>
          </a:p>
        </p:txBody>
      </p:sp>
      <p:pic>
        <p:nvPicPr>
          <p:cNvPr id="1026" name="Picture 2" descr="WINE-Logo.svg">
            <a:extLst>
              <a:ext uri="{FF2B5EF4-FFF2-40B4-BE49-F238E27FC236}">
                <a16:creationId xmlns:a16="http://schemas.microsoft.com/office/drawing/2014/main" id="{6E90E032-8F95-42D2-B57B-8C9A9AAC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857" y="1120676"/>
            <a:ext cx="1504755" cy="242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Облачко с текстом: прямоугольное 1">
            <a:extLst>
              <a:ext uri="{FF2B5EF4-FFF2-40B4-BE49-F238E27FC236}">
                <a16:creationId xmlns:a16="http://schemas.microsoft.com/office/drawing/2014/main" id="{D15CDB0B-990A-486C-BC79-45C810961492}"/>
              </a:ext>
            </a:extLst>
          </p:cNvPr>
          <p:cNvSpPr/>
          <p:nvPr/>
        </p:nvSpPr>
        <p:spPr>
          <a:xfrm>
            <a:off x="717288" y="4657468"/>
            <a:ext cx="7885174" cy="1697294"/>
          </a:xfrm>
          <a:prstGeom prst="wedgeRectCallout">
            <a:avLst>
              <a:gd name="adj1" fmla="val 21372"/>
              <a:gd name="adj2" fmla="val -642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Wine</a:t>
            </a:r>
            <a:r>
              <a:rPr lang="ru-RU" sz="2000" dirty="0"/>
              <a:t> это библиотека программ </a:t>
            </a:r>
            <a:r>
              <a:rPr lang="ru-RU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Winelib</a:t>
            </a:r>
            <a:r>
              <a:rPr lang="ru-RU" sz="2000" dirty="0"/>
              <a:t>, </a:t>
            </a:r>
            <a:br>
              <a:rPr lang="ru-RU" sz="2000" dirty="0"/>
            </a:br>
            <a:r>
              <a:rPr lang="ru-RU" sz="2000" dirty="0"/>
              <a:t>при помощи которой можно </a:t>
            </a:r>
            <a:r>
              <a:rPr lang="ru-RU" sz="2000" b="1" dirty="0">
                <a:solidFill>
                  <a:srgbClr val="FFFF00"/>
                </a:solidFill>
              </a:rPr>
              <a:t>компилировать</a:t>
            </a:r>
            <a:r>
              <a:rPr lang="ru-RU" sz="2000" dirty="0"/>
              <a:t> </a:t>
            </a:r>
            <a:r>
              <a:rPr lang="ru-RU" sz="2000" dirty="0" err="1"/>
              <a:t>Windows</a:t>
            </a:r>
            <a:r>
              <a:rPr lang="ru-RU" sz="2000" dirty="0"/>
              <a:t>-приложения для портирования их в </a:t>
            </a:r>
            <a:r>
              <a:rPr lang="ru-RU" sz="2000" b="1" dirty="0"/>
              <a:t>UNIX-подобные</a:t>
            </a:r>
            <a:r>
              <a:rPr lang="ru-RU" sz="2000" dirty="0"/>
              <a:t> </a:t>
            </a:r>
            <a:r>
              <a:rPr lang="ru-RU" sz="2000"/>
              <a:t>операционные системы. </a:t>
            </a:r>
            <a:endParaRPr lang="ru-RU" sz="200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4EF770A-3224-42C7-B04A-011E2AB1605F}"/>
              </a:ext>
            </a:extLst>
          </p:cNvPr>
          <p:cNvSpPr/>
          <p:nvPr/>
        </p:nvSpPr>
        <p:spPr>
          <a:xfrm>
            <a:off x="7649178" y="4271113"/>
            <a:ext cx="3995562" cy="105644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GNU/Linux, Apple macOS </a:t>
            </a:r>
            <a:r>
              <a:rPr lang="ru-RU" sz="1600" dirty="0"/>
              <a:t>и другие </a:t>
            </a:r>
            <a:r>
              <a:rPr lang="en-US" sz="1600" dirty="0"/>
              <a:t>UNIX-</a:t>
            </a:r>
            <a:r>
              <a:rPr lang="ru-RU" sz="1600" dirty="0"/>
              <a:t>подобные</a:t>
            </a:r>
          </a:p>
        </p:txBody>
      </p:sp>
    </p:spTree>
    <p:extLst>
      <p:ext uri="{BB962C8B-B14F-4D97-AF65-F5344CB8AC3E}">
        <p14:creationId xmlns:p14="http://schemas.microsoft.com/office/powerpoint/2010/main" val="2645571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BC88EFA1-C4E3-4558-A4D5-37EA7F62A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34DC-B86E-4D7D-B866-69403F3C872A}" type="datetime1">
              <a:rPr lang="ru-RU" smtClean="0"/>
              <a:t>10.02.2021</a:t>
            </a:fld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4ABEFD-DCBE-4D7D-B573-F3889A75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6E949-F4ED-4B55-9199-1C633BED051C}" type="slidenum">
              <a:rPr lang="ru-RU" smtClean="0"/>
              <a:t>39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58C245D-DFC4-4D2E-A5AB-1C1A5FF3E7A8}"/>
              </a:ext>
            </a:extLst>
          </p:cNvPr>
          <p:cNvSpPr txBox="1">
            <a:spLocks/>
          </p:cNvSpPr>
          <p:nvPr/>
        </p:nvSpPr>
        <p:spPr>
          <a:xfrm>
            <a:off x="684212" y="634424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Wine</a:t>
            </a:r>
            <a:endParaRPr lang="ru-RU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C07C15C-261B-469D-AD5A-F05DECDCA1F8}"/>
              </a:ext>
            </a:extLst>
          </p:cNvPr>
          <p:cNvSpPr/>
          <p:nvPr/>
        </p:nvSpPr>
        <p:spPr>
          <a:xfrm>
            <a:off x="547247" y="6228194"/>
            <a:ext cx="35205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/>
              <a:t>https</a:t>
            </a:r>
            <a:r>
              <a:rPr lang="ru-RU" sz="1600"/>
              <a:t>://ru.wikipedia.org</a:t>
            </a:r>
            <a:r>
              <a:rPr lang="ru-RU" sz="1600" dirty="0"/>
              <a:t>/wiki/Wine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96598F-51B6-4297-BD01-5AF674C3BD3D}"/>
              </a:ext>
            </a:extLst>
          </p:cNvPr>
          <p:cNvSpPr txBox="1"/>
          <p:nvPr/>
        </p:nvSpPr>
        <p:spPr>
          <a:xfrm>
            <a:off x="852868" y="2301317"/>
            <a:ext cx="62184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/>
              <a:t>Название</a:t>
            </a:r>
            <a:r>
              <a:rPr lang="ru-RU" sz="2800" b="1"/>
              <a:t> </a:t>
            </a:r>
            <a:r>
              <a:rPr lang="en-US" sz="2800" b="1"/>
              <a:t>W.I.N.E. </a:t>
            </a:r>
            <a:r>
              <a:rPr lang="en-US" sz="2800" dirty="0"/>
              <a:t>— </a:t>
            </a:r>
            <a:r>
              <a:rPr lang="ru-RU" sz="2800" dirty="0"/>
              <a:t>рекурсивный акроним </a:t>
            </a:r>
            <a:br>
              <a:rPr lang="ru-RU" sz="2800" dirty="0"/>
            </a:br>
            <a:r>
              <a:rPr lang="ru-RU" sz="2800" b="1" dirty="0"/>
              <a:t>«</a:t>
            </a:r>
            <a:r>
              <a:rPr lang="en-US" sz="2800" b="1" dirty="0"/>
              <a:t>Wine Is Not an Emulator» </a:t>
            </a:r>
            <a:r>
              <a:rPr lang="en-US" sz="2800" dirty="0"/>
              <a:t>—</a:t>
            </a:r>
            <a:r>
              <a:rPr lang="en-US" sz="2800" b="1" dirty="0"/>
              <a:t> </a:t>
            </a:r>
            <a:r>
              <a:rPr lang="en-US" sz="2800" b="1"/>
              <a:t>«W.I.N.E. </a:t>
            </a:r>
            <a:r>
              <a:rPr lang="en-US" sz="2800" b="1" dirty="0"/>
              <a:t>— </a:t>
            </a:r>
            <a:r>
              <a:rPr lang="ru-RU" sz="2800" b="1" dirty="0"/>
              <a:t>это не </a:t>
            </a:r>
            <a:r>
              <a:rPr lang="ru-RU" sz="2800" b="1"/>
              <a:t>эмулятор».</a:t>
            </a:r>
            <a:endParaRPr lang="ru-RU" sz="2800" dirty="0"/>
          </a:p>
        </p:txBody>
      </p:sp>
      <p:sp>
        <p:nvSpPr>
          <p:cNvPr id="20" name="Облачко с текстом: прямоугольное 19">
            <a:extLst>
              <a:ext uri="{FF2B5EF4-FFF2-40B4-BE49-F238E27FC236}">
                <a16:creationId xmlns:a16="http://schemas.microsoft.com/office/drawing/2014/main" id="{55E73AF2-8CE4-47A5-9779-F790A43AB899}"/>
              </a:ext>
            </a:extLst>
          </p:cNvPr>
          <p:cNvSpPr/>
          <p:nvPr/>
        </p:nvSpPr>
        <p:spPr>
          <a:xfrm>
            <a:off x="6768967" y="1387126"/>
            <a:ext cx="4165355" cy="1815882"/>
          </a:xfrm>
          <a:prstGeom prst="wedgeRectCallout">
            <a:avLst>
              <a:gd name="adj1" fmla="val -64387"/>
              <a:gd name="adj2" fmla="val -196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Wine</a:t>
            </a:r>
            <a:r>
              <a:rPr lang="ru-RU" sz="2400" dirty="0"/>
              <a:t> это не эмулятор компьютера или </a:t>
            </a:r>
            <a:r>
              <a:rPr lang="ru-RU" sz="2400"/>
              <a:t>виртуальная машина.</a:t>
            </a:r>
            <a:endParaRPr lang="ru-RU" sz="2400" dirty="0"/>
          </a:p>
        </p:txBody>
      </p:sp>
      <p:sp>
        <p:nvSpPr>
          <p:cNvPr id="21" name="Облачко с текстом: прямоугольное 20">
            <a:extLst>
              <a:ext uri="{FF2B5EF4-FFF2-40B4-BE49-F238E27FC236}">
                <a16:creationId xmlns:a16="http://schemas.microsoft.com/office/drawing/2014/main" id="{CE8BA025-1B6A-4892-BF35-EB0ED95CD1F7}"/>
              </a:ext>
            </a:extLst>
          </p:cNvPr>
          <p:cNvSpPr/>
          <p:nvPr/>
        </p:nvSpPr>
        <p:spPr>
          <a:xfrm>
            <a:off x="5080000" y="4424350"/>
            <a:ext cx="4904483" cy="1805824"/>
          </a:xfrm>
          <a:prstGeom prst="wedgeRectCallout">
            <a:avLst>
              <a:gd name="adj1" fmla="val 21372"/>
              <a:gd name="adj2" fmla="val -64248"/>
            </a:avLst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Wine</a:t>
            </a:r>
            <a:r>
              <a:rPr lang="ru-RU" sz="2400" dirty="0"/>
              <a:t> это альтернативная, свободная реализация </a:t>
            </a:r>
            <a:r>
              <a:rPr lang="ru-RU" sz="2400" b="1" err="1"/>
              <a:t>Windows</a:t>
            </a:r>
            <a:r>
              <a:rPr lang="ru-RU" sz="2400" b="1"/>
              <a:t> API</a:t>
            </a:r>
            <a:r>
              <a:rPr lang="ru-RU" sz="240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65160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Похожее изображение">
            <a:extLst>
              <a:ext uri="{FF2B5EF4-FFF2-40B4-BE49-F238E27FC236}">
                <a16:creationId xmlns:a16="http://schemas.microsoft.com/office/drawing/2014/main" id="{2B5EA8D9-2473-4791-AE33-A6C1954B8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778" y="2813695"/>
            <a:ext cx="6976334" cy="3906897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DA5A8-E551-478E-A248-5E7CB67E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9603275" cy="627826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Обзор дистрибутивов </a:t>
            </a:r>
            <a:r>
              <a:rPr lang="en-US" b="1" dirty="0">
                <a:solidFill>
                  <a:schemeClr val="tx2"/>
                </a:solidFill>
              </a:rPr>
              <a:t>Linux</a:t>
            </a:r>
            <a:r>
              <a:rPr lang="ru-RU" b="1" dirty="0">
                <a:solidFill>
                  <a:schemeClr val="tx2"/>
                </a:solidFill>
              </a:rPr>
              <a:t> (“</a:t>
            </a:r>
            <a:r>
              <a:rPr lang="ru-RU" b="1" dirty="0" err="1">
                <a:solidFill>
                  <a:schemeClr val="tx2"/>
                </a:solidFill>
              </a:rPr>
              <a:t>distro</a:t>
            </a:r>
            <a:r>
              <a:rPr lang="ru-RU" b="1" dirty="0">
                <a:solidFill>
                  <a:schemeClr val="tx2"/>
                </a:solidFill>
              </a:rPr>
              <a:t>”)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ECFE-8FBB-4788-BFE4-2088C33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</a:t>
            </a:fld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42EE299-5A99-4947-836F-D5FAE23E7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67" y="1893490"/>
            <a:ext cx="11790033" cy="2286632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A5583F9-B964-4BC7-BFC3-9B98FEBA3849}"/>
              </a:ext>
            </a:extLst>
          </p:cNvPr>
          <p:cNvSpPr/>
          <p:nvPr/>
        </p:nvSpPr>
        <p:spPr>
          <a:xfrm>
            <a:off x="375174" y="6250069"/>
            <a:ext cx="10588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ighlight>
                  <a:srgbClr val="FFFF00"/>
                </a:highlight>
                <a:hlinkClick r:id="rId4"/>
              </a:rPr>
              <a:t>https://distrowatch </a:t>
            </a:r>
            <a:r>
              <a:rPr lang="ru-RU" dirty="0" err="1">
                <a:highlight>
                  <a:srgbClr val="FFFF00"/>
                </a:highlight>
                <a:hlinkClick r:id="rId4"/>
              </a:rPr>
              <a:t>com</a:t>
            </a:r>
            <a:r>
              <a:rPr lang="ru-RU" dirty="0">
                <a:highlight>
                  <a:srgbClr val="FFFF00"/>
                </a:highlight>
                <a:hlinkClick r:id="rId4"/>
              </a:rPr>
              <a:t>/</a:t>
            </a:r>
            <a:r>
              <a:rPr lang="ru-RU" dirty="0" err="1">
                <a:highlight>
                  <a:srgbClr val="FFFF00"/>
                </a:highlight>
                <a:hlinkClick r:id="rId4"/>
              </a:rPr>
              <a:t>index</a:t>
            </a:r>
            <a:r>
              <a:rPr lang="ru-RU" dirty="0">
                <a:highlight>
                  <a:srgbClr val="FFFF00"/>
                </a:highlight>
                <a:hlinkClick r:id="rId4"/>
              </a:rPr>
              <a:t> </a:t>
            </a:r>
            <a:r>
              <a:rPr lang="ru-RU" dirty="0" err="1">
                <a:highlight>
                  <a:srgbClr val="FFFF00"/>
                </a:highlight>
                <a:hlinkClick r:id="rId4"/>
              </a:rPr>
              <a:t>php?distribution</a:t>
            </a:r>
            <a:r>
              <a:rPr lang="ru-RU" dirty="0">
                <a:highlight>
                  <a:srgbClr val="FFFF00"/>
                </a:highlight>
                <a:hlinkClick r:id="rId4"/>
              </a:rPr>
              <a:t>=ubuntu&amp;release=all&amp;month=all&amp;year=all</a:t>
            </a:r>
            <a:endParaRPr lang="ru-RU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2743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ic.pics.livejournal.com/zergulio/14338131/6334093/6334093_original.jpg">
            <a:extLst>
              <a:ext uri="{FF2B5EF4-FFF2-40B4-BE49-F238E27FC236}">
                <a16:creationId xmlns:a16="http://schemas.microsoft.com/office/drawing/2014/main" id="{1BF8F403-EFBC-436B-9AEB-73955ED43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04138"/>
            <a:ext cx="2870003" cy="42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BC88EFA1-C4E3-4558-A4D5-37EA7F62A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434DC-B86E-4D7D-B866-69403F3C872A}" type="datetime1">
              <a:rPr lang="ru-RU" smtClean="0"/>
              <a:t>10.02.2021</a:t>
            </a:fld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4ABEFD-DCBE-4D7D-B573-F3889A75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6E949-F4ED-4B55-9199-1C633BED051C}" type="slidenum">
              <a:rPr lang="ru-RU" smtClean="0"/>
              <a:t>40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58C245D-DFC4-4D2E-A5AB-1C1A5FF3E7A8}"/>
              </a:ext>
            </a:extLst>
          </p:cNvPr>
          <p:cNvSpPr txBox="1">
            <a:spLocks/>
          </p:cNvSpPr>
          <p:nvPr/>
        </p:nvSpPr>
        <p:spPr>
          <a:xfrm>
            <a:off x="684212" y="634424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Wine</a:t>
            </a:r>
            <a:r>
              <a:rPr lang="ru-RU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≠ 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Win32</a:t>
            </a:r>
            <a:r>
              <a:rPr lang="ru-RU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C07C15C-261B-469D-AD5A-F05DECDCA1F8}"/>
              </a:ext>
            </a:extLst>
          </p:cNvPr>
          <p:cNvSpPr/>
          <p:nvPr/>
        </p:nvSpPr>
        <p:spPr>
          <a:xfrm>
            <a:off x="547247" y="6228194"/>
            <a:ext cx="35205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/>
              <a:t>https</a:t>
            </a:r>
            <a:r>
              <a:rPr lang="ru-RU" sz="1600"/>
              <a:t>://ru.wikipedia.org</a:t>
            </a:r>
            <a:r>
              <a:rPr lang="ru-RU" sz="1600" dirty="0"/>
              <a:t>/wiki/Wine</a:t>
            </a:r>
          </a:p>
        </p:txBody>
      </p:sp>
      <p:pic>
        <p:nvPicPr>
          <p:cNvPr id="11" name="Picture 2" descr="https://xakep.ru/wp-content/uploads/2014/07/41.png">
            <a:extLst>
              <a:ext uri="{FF2B5EF4-FFF2-40B4-BE49-F238E27FC236}">
                <a16:creationId xmlns:a16="http://schemas.microsoft.com/office/drawing/2014/main" id="{8DDF3985-A7E1-4A3F-86E5-31DD5CCA0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131" y="1068345"/>
            <a:ext cx="4127486" cy="107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58244661-541E-444E-B285-1DA18570BEE0}"/>
              </a:ext>
            </a:extLst>
          </p:cNvPr>
          <p:cNvCxnSpPr>
            <a:cxnSpLocks/>
          </p:cNvCxnSpPr>
          <p:nvPr/>
        </p:nvCxnSpPr>
        <p:spPr>
          <a:xfrm>
            <a:off x="2147707" y="1804404"/>
            <a:ext cx="319596" cy="0"/>
          </a:xfrm>
          <a:prstGeom prst="line">
            <a:avLst/>
          </a:prstGeom>
          <a:ln w="57150">
            <a:solidFill>
              <a:srgbClr val="C0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83559677-6B66-40B1-A6E0-88024C2C3CAF}"/>
              </a:ext>
            </a:extLst>
          </p:cNvPr>
          <p:cNvCxnSpPr>
            <a:cxnSpLocks/>
          </p:cNvCxnSpPr>
          <p:nvPr/>
        </p:nvCxnSpPr>
        <p:spPr>
          <a:xfrm>
            <a:off x="4518734" y="1804404"/>
            <a:ext cx="807868" cy="0"/>
          </a:xfrm>
          <a:prstGeom prst="line">
            <a:avLst/>
          </a:prstGeom>
          <a:ln w="57150">
            <a:solidFill>
              <a:srgbClr val="C0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WINE-Logo.svg">
            <a:extLst>
              <a:ext uri="{FF2B5EF4-FFF2-40B4-BE49-F238E27FC236}">
                <a16:creationId xmlns:a16="http://schemas.microsoft.com/office/drawing/2014/main" id="{DFE200C1-EDFA-43AD-B598-2045F87E4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344" y="2688936"/>
            <a:ext cx="1960419" cy="315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880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86569-54CA-49C5-9CAE-48A6CD40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252" y="953324"/>
            <a:ext cx="9904674" cy="626901"/>
          </a:xfrm>
        </p:spPr>
        <p:txBody>
          <a:bodyPr/>
          <a:lstStyle/>
          <a:p>
            <a:pPr algn="just"/>
            <a:r>
              <a:rPr lang="ru-RU" sz="3200" b="1" dirty="0">
                <a:solidFill>
                  <a:srgbClr val="00B050"/>
                </a:solidFill>
              </a:rPr>
              <a:t>Совместимость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22AAF39-B66C-41E6-9459-15DB47A0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41</a:t>
            </a:fld>
            <a:endParaRPr lang="ru-RU"/>
          </a:p>
        </p:txBody>
      </p:sp>
      <p:pic>
        <p:nvPicPr>
          <p:cNvPr id="1026" name="Picture 2" descr="Картинки по запросу дистрибутив вайн">
            <a:extLst>
              <a:ext uri="{FF2B5EF4-FFF2-40B4-BE49-F238E27FC236}">
                <a16:creationId xmlns:a16="http://schemas.microsoft.com/office/drawing/2014/main" id="{683AEE79-D2B2-4164-BE3D-D3D92151E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51" y="2068564"/>
            <a:ext cx="8390437" cy="440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615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0" descr="Картинки по запросу репозиторий бнту">
            <a:extLst>
              <a:ext uri="{FF2B5EF4-FFF2-40B4-BE49-F238E27FC236}">
                <a16:creationId xmlns:a16="http://schemas.microsoft.com/office/drawing/2014/main" id="{83C311AC-7228-43B3-82B5-3C99F00C6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467" y="3247182"/>
            <a:ext cx="4576770" cy="333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86569-54CA-49C5-9CAE-48A6CD40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904674" cy="626901"/>
          </a:xfrm>
        </p:spPr>
        <p:txBody>
          <a:bodyPr/>
          <a:lstStyle/>
          <a:p>
            <a:r>
              <a:rPr lang="ru-RU" b="1" dirty="0">
                <a:solidFill>
                  <a:schemeClr val="tx2"/>
                </a:solidFill>
              </a:rPr>
              <a:t>Параметры выбора дистрибутива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22AAF39-B66C-41E6-9459-15DB47A0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42</a:t>
            </a:fld>
            <a:endParaRPr lang="ru-RU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E9558F4-EA8C-4176-89C7-A3B326794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19476"/>
            <a:ext cx="9819952" cy="1231637"/>
          </a:xfrm>
        </p:spPr>
        <p:txBody>
          <a:bodyPr>
            <a:noAutofit/>
          </a:bodyPr>
          <a:lstStyle/>
          <a:p>
            <a:pPr algn="just"/>
            <a:r>
              <a:rPr lang="ru-RU" sz="2800" b="1" dirty="0"/>
              <a:t>Репозиторий, хранилище – </a:t>
            </a:r>
            <a:r>
              <a:rPr lang="ru-RU" sz="2800" dirty="0"/>
              <a:t>место, где хранятся и поддерживаются </a:t>
            </a:r>
            <a:r>
              <a:rPr lang="ru-RU" sz="2800"/>
              <a:t>какие-либо данные.  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06C39-7A50-4199-ACF1-4899DD2950FE}"/>
              </a:ext>
            </a:extLst>
          </p:cNvPr>
          <p:cNvSpPr txBox="1"/>
          <p:nvPr/>
        </p:nvSpPr>
        <p:spPr>
          <a:xfrm>
            <a:off x="993421" y="3506888"/>
            <a:ext cx="6129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Чаще всего данные в репозитории хранятся в виде </a:t>
            </a:r>
            <a:r>
              <a:rPr lang="ru-RU" sz="2400" b="1" dirty="0"/>
              <a:t>файлов</a:t>
            </a:r>
            <a:r>
              <a:rPr lang="ru-RU" sz="2400" dirty="0"/>
              <a:t>, доступных для дальнейшего </a:t>
            </a:r>
            <a:r>
              <a:rPr lang="ru-RU" sz="2400" b="1" dirty="0"/>
              <a:t>распространения</a:t>
            </a:r>
            <a:r>
              <a:rPr lang="ru-RU" sz="2400" dirty="0"/>
              <a:t> </a:t>
            </a:r>
            <a:r>
              <a:rPr lang="ru-RU" sz="2400"/>
              <a:t>по сети.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69729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731D8-9657-46AB-91FD-4D2D755D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Репозитории</a:t>
            </a:r>
            <a:r>
              <a:rPr lang="ru-RU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59819E2-411A-49FD-BDBF-235EA576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43</a:t>
            </a:fld>
            <a:endParaRPr lang="ru-RU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3ABAFBB-6B2D-412D-BD25-BD6128EA487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896113"/>
            <a:ext cx="12192000" cy="4148386"/>
            <a:chOff x="8263" y="2962591"/>
            <a:chExt cx="11549711" cy="3929844"/>
          </a:xfrm>
        </p:grpSpPr>
        <p:pic>
          <p:nvPicPr>
            <p:cNvPr id="6" name="Picture 18" descr="https://ruud.ru/wp-content/uploads/2018/06/b9315a693f452b3e650591b9ea8000fa.jpg">
              <a:extLst>
                <a:ext uri="{FF2B5EF4-FFF2-40B4-BE49-F238E27FC236}">
                  <a16:creationId xmlns:a16="http://schemas.microsoft.com/office/drawing/2014/main" id="{D1A701E3-92AF-4B95-8427-A76BF6E8D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5740" y="2964598"/>
              <a:ext cx="3636534" cy="1740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0" descr="Картинки по запросу репозиторий линукс минт">
              <a:extLst>
                <a:ext uri="{FF2B5EF4-FFF2-40B4-BE49-F238E27FC236}">
                  <a16:creationId xmlns:a16="http://schemas.microsoft.com/office/drawing/2014/main" id="{5F32697F-2367-40D5-8C19-731B2A08DE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3" y="4699790"/>
              <a:ext cx="4083029" cy="2145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4" descr="https://cyber-x.ru/wp-content/uploads/2019/09/Debian_ppa_repos.png">
              <a:extLst>
                <a:ext uri="{FF2B5EF4-FFF2-40B4-BE49-F238E27FC236}">
                  <a16:creationId xmlns:a16="http://schemas.microsoft.com/office/drawing/2014/main" id="{6C8E453B-8C0C-4CDE-BB35-6BEF562E8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4307" y="2962591"/>
              <a:ext cx="3017551" cy="1743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Рисунок 8" descr="https://serfery.ru/backend/thumbs/3665a8002192a754b61055d2fa147c83/medium.jpg">
              <a:extLst>
                <a:ext uri="{FF2B5EF4-FFF2-40B4-BE49-F238E27FC236}">
                  <a16:creationId xmlns:a16="http://schemas.microsoft.com/office/drawing/2014/main" id="{5CD65FAD-169E-4527-98CA-E95EE0FCD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3" y="2962591"/>
              <a:ext cx="3096044" cy="1740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28" descr="http://linuxmint.info/upload/wysiwyg/d5a67d2ab3457cb899d8fe6ff8ae72f8.jpg">
              <a:extLst>
                <a:ext uri="{FF2B5EF4-FFF2-40B4-BE49-F238E27FC236}">
                  <a16:creationId xmlns:a16="http://schemas.microsoft.com/office/drawing/2014/main" id="{B0197DC5-F387-44FD-8D69-883BAA3E08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1292" y="4706705"/>
              <a:ext cx="4631634" cy="2138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4" descr="Похожее изображение">
              <a:extLst>
                <a:ext uri="{FF2B5EF4-FFF2-40B4-BE49-F238E27FC236}">
                  <a16:creationId xmlns:a16="http://schemas.microsoft.com/office/drawing/2014/main" id="{489509B6-94A1-4345-A871-BAB47D6149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6601" y="2963666"/>
              <a:ext cx="2521373" cy="1742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6" descr="Картинки по запросу центр приложений линукс минт">
              <a:extLst>
                <a:ext uri="{FF2B5EF4-FFF2-40B4-BE49-F238E27FC236}">
                  <a16:creationId xmlns:a16="http://schemas.microsoft.com/office/drawing/2014/main" id="{7C1D4FAB-660F-4453-B54F-E86F92AA19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6513" y="4696859"/>
              <a:ext cx="2622804" cy="219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0177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3CF25E-0035-46FC-859C-08D0070A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44</a:t>
            </a:fld>
            <a:endParaRPr lang="ru-RU"/>
          </a:p>
        </p:txBody>
      </p:sp>
      <p:pic>
        <p:nvPicPr>
          <p:cNvPr id="9218" name="Picture 2" descr="https://avatars.mds.yandex.net/get-zen_doc/1328418/pub_5bfe9c76cd7ace00a9d648b5_5bfea3ed5a0f6700aad9b64b/scale_1200">
            <a:extLst>
              <a:ext uri="{FF2B5EF4-FFF2-40B4-BE49-F238E27FC236}">
                <a16:creationId xmlns:a16="http://schemas.microsoft.com/office/drawing/2014/main" id="{D2031B48-8322-4227-8C7B-31F88ABAD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85" y="2434342"/>
            <a:ext cx="8572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лачко с текстом: овальное 3">
            <a:extLst>
              <a:ext uri="{FF2B5EF4-FFF2-40B4-BE49-F238E27FC236}">
                <a16:creationId xmlns:a16="http://schemas.microsoft.com/office/drawing/2014/main" id="{C2C57F38-D061-462B-9DE4-9EF01B10F38E}"/>
              </a:ext>
            </a:extLst>
          </p:cNvPr>
          <p:cNvSpPr/>
          <p:nvPr/>
        </p:nvSpPr>
        <p:spPr>
          <a:xfrm flipH="1">
            <a:off x="1219198" y="510370"/>
            <a:ext cx="8001001" cy="205458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/>
              <a:t>Итак, вы можете выбрать любую операционную систему, если это </a:t>
            </a:r>
            <a:r>
              <a:rPr lang="en-US" sz="3200" b="1" dirty="0"/>
              <a:t>Linux</a:t>
            </a:r>
            <a:endParaRPr lang="ru-RU" sz="3200" b="1" dirty="0"/>
          </a:p>
        </p:txBody>
      </p:sp>
      <p:sp>
        <p:nvSpPr>
          <p:cNvPr id="5" name="Облачко с текстом: прямоугольное со скругленными углами 4">
            <a:extLst>
              <a:ext uri="{FF2B5EF4-FFF2-40B4-BE49-F238E27FC236}">
                <a16:creationId xmlns:a16="http://schemas.microsoft.com/office/drawing/2014/main" id="{B65E19E0-E81C-4869-B9D7-D23B82CE9812}"/>
              </a:ext>
            </a:extLst>
          </p:cNvPr>
          <p:cNvSpPr/>
          <p:nvPr/>
        </p:nvSpPr>
        <p:spPr>
          <a:xfrm>
            <a:off x="7181850" y="6438900"/>
            <a:ext cx="4781549" cy="2706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Перефразирую Генри Форда</a:t>
            </a:r>
          </a:p>
        </p:txBody>
      </p:sp>
    </p:spTree>
    <p:extLst>
      <p:ext uri="{BB962C8B-B14F-4D97-AF65-F5344CB8AC3E}">
        <p14:creationId xmlns:p14="http://schemas.microsoft.com/office/powerpoint/2010/main" val="3029165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nitsya-son.ru/uploads/bonica/2019/09/son-predrekaet-problemy.jpg">
            <a:extLst>
              <a:ext uri="{FF2B5EF4-FFF2-40B4-BE49-F238E27FC236}">
                <a16:creationId xmlns:a16="http://schemas.microsoft.com/office/drawing/2014/main" id="{A6B20482-8264-461A-9C7B-F0C6D36BE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69" y="1495020"/>
            <a:ext cx="8613806" cy="525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DA5A8-E551-478E-A248-5E7CB67E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8990273" cy="627826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Выбор среды рабочего стола </a:t>
            </a:r>
            <a:r>
              <a:rPr lang="en-US" b="1" dirty="0">
                <a:solidFill>
                  <a:schemeClr val="tx2"/>
                </a:solidFill>
              </a:rPr>
              <a:t>Linux</a:t>
            </a: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ECFE-8FBB-4788-BFE4-2088C33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848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DA5A8-E551-478E-A248-5E7CB67E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5"/>
            <a:ext cx="8990273" cy="627826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Выбор среды рабочего стола </a:t>
            </a:r>
            <a:r>
              <a:rPr lang="en-US" b="1" dirty="0">
                <a:solidFill>
                  <a:schemeClr val="tx2"/>
                </a:solidFill>
              </a:rPr>
              <a:t>Linux</a:t>
            </a: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ECFE-8FBB-4788-BFE4-2088C33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46</a:t>
            </a:fld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77952548-945A-413F-BDF2-CEDF8788850C}"/>
              </a:ext>
            </a:extLst>
          </p:cNvPr>
          <p:cNvGrpSpPr>
            <a:grpSpLocks noChangeAspect="1"/>
          </p:cNvGrpSpPr>
          <p:nvPr/>
        </p:nvGrpSpPr>
        <p:grpSpPr>
          <a:xfrm>
            <a:off x="5466106" y="1754164"/>
            <a:ext cx="6451053" cy="4313261"/>
            <a:chOff x="5000739" y="1754164"/>
            <a:chExt cx="7135495" cy="477088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72ABA850-4C8E-42EB-A84C-CC07C5823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5844" y="1960621"/>
              <a:ext cx="3704795" cy="2111057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F5393362-7466-441B-BA77-3308F0EA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0709" y="3429000"/>
              <a:ext cx="3565525" cy="2687320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45A1A2A-B92B-4027-B9AB-406672342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547" y="4356108"/>
              <a:ext cx="3781072" cy="2168944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0617968E-A35F-4AA5-85F4-07C6AAFD6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0739" y="1754164"/>
              <a:ext cx="3569970" cy="2695575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3F0C7B-827B-4EAE-9EE8-5FC984677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430" y="1673436"/>
            <a:ext cx="4571418" cy="442723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0A3706-24F3-4EF7-8C54-6346A9E311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752" y="6354116"/>
            <a:ext cx="1293662" cy="314068"/>
          </a:xfrm>
          <a:prstGeom prst="rect">
            <a:avLst/>
          </a:prstGeom>
        </p:spPr>
      </p:pic>
      <p:pic>
        <p:nvPicPr>
          <p:cNvPr id="10242" name="Picture 2" descr=" Unity Logo">
            <a:extLst>
              <a:ext uri="{FF2B5EF4-FFF2-40B4-BE49-F238E27FC236}">
                <a16:creationId xmlns:a16="http://schemas.microsoft.com/office/drawing/2014/main" id="{BC4F680E-43E6-489B-A7DD-B27AB001C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81" y="619395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официальный логотип KDE">
            <a:extLst>
              <a:ext uri="{FF2B5EF4-FFF2-40B4-BE49-F238E27FC236}">
                <a16:creationId xmlns:a16="http://schemas.microsoft.com/office/drawing/2014/main" id="{CB90BD5F-7A01-4041-834A-AB4FCB15C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472" y="620347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GNOME Logo">
            <a:extLst>
              <a:ext uri="{FF2B5EF4-FFF2-40B4-BE49-F238E27FC236}">
                <a16:creationId xmlns:a16="http://schemas.microsoft.com/office/drawing/2014/main" id="{BF9F9370-7E79-4983-90BC-F46C97638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618" y="619395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XFCE Logo">
            <a:extLst>
              <a:ext uri="{FF2B5EF4-FFF2-40B4-BE49-F238E27FC236}">
                <a16:creationId xmlns:a16="http://schemas.microsoft.com/office/drawing/2014/main" id="{32DA2D8D-6125-4C40-896C-96F419CED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582" y="619395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s://help.ubuntu.ru/_media/wiki/lxde/lxde-logo.png?w=64&amp;tok=3e662d">
            <a:extLst>
              <a:ext uri="{FF2B5EF4-FFF2-40B4-BE49-F238E27FC236}">
                <a16:creationId xmlns:a16="http://schemas.microsoft.com/office/drawing/2014/main" id="{9FA9692E-6600-4B4E-B88A-B2BC3DA1D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287" y="6235606"/>
            <a:ext cx="562930" cy="54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s://help.ubuntu.ru/_media/wiki/gnome_flashback/gnome_flashback.png?w=600&amp;tok=995c74">
            <a:extLst>
              <a:ext uri="{FF2B5EF4-FFF2-40B4-BE49-F238E27FC236}">
                <a16:creationId xmlns:a16="http://schemas.microsoft.com/office/drawing/2014/main" id="{2B3304AF-0A50-439B-9BE0-7BA8716D3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318" y="6279138"/>
            <a:ext cx="723281" cy="40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mate_desktop_de.png">
            <a:extLst>
              <a:ext uri="{FF2B5EF4-FFF2-40B4-BE49-F238E27FC236}">
                <a16:creationId xmlns:a16="http://schemas.microsoft.com/office/drawing/2014/main" id="{9B85345A-FF96-45FF-8560-56BBAE955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461" y="6190279"/>
            <a:ext cx="772725" cy="58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https://rizado.ru/wp-content/uploads/2018/01/linux_mint.png">
            <a:extLst>
              <a:ext uri="{FF2B5EF4-FFF2-40B4-BE49-F238E27FC236}">
                <a16:creationId xmlns:a16="http://schemas.microsoft.com/office/drawing/2014/main" id="{CE2F194C-9821-4D82-A1C4-3CF882A39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878" y="6217497"/>
            <a:ext cx="723281" cy="54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Cinnamon-logo.svg">
            <a:extLst>
              <a:ext uri="{FF2B5EF4-FFF2-40B4-BE49-F238E27FC236}">
                <a16:creationId xmlns:a16="http://schemas.microsoft.com/office/drawing/2014/main" id="{71CEF125-7AB3-4C32-8C4F-4CEC9DD8B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430" y="6210672"/>
            <a:ext cx="562931" cy="56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 descr="Трансфер">
            <a:extLst>
              <a:ext uri="{FF2B5EF4-FFF2-40B4-BE49-F238E27FC236}">
                <a16:creationId xmlns:a16="http://schemas.microsoft.com/office/drawing/2014/main" id="{05E93C1D-7FE0-4CA1-945C-B068595ECE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9423782" y="6361719"/>
            <a:ext cx="449434" cy="29311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E5047E7-7072-4893-850B-40B3D4BA38E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64630" y="4416319"/>
            <a:ext cx="1608879" cy="164568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0BD62F2-3790-4DB2-8C60-4B184244677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24994" y="4771839"/>
            <a:ext cx="1674732" cy="129016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193257C-9A09-420E-8324-1F1A1B9D10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9010" y="895770"/>
            <a:ext cx="3203246" cy="77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00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99869C9-9387-433E-9C1A-9B8165E2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47</a:t>
            </a:fld>
            <a:endParaRPr lang="ru-RU"/>
          </a:p>
        </p:txBody>
      </p:sp>
      <p:pic>
        <p:nvPicPr>
          <p:cNvPr id="11266" name="Picture 2" descr="https://avatars.mds.yandex.net/get-pdb/1016500/d6f6995f-2a23-4a2c-8e27-eb46c01365f0/s1200">
            <a:extLst>
              <a:ext uri="{FF2B5EF4-FFF2-40B4-BE49-F238E27FC236}">
                <a16:creationId xmlns:a16="http://schemas.microsoft.com/office/drawing/2014/main" id="{2E03D66F-BBC8-4BB4-9AE2-3B5B7DC4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0"/>
            <a:ext cx="9672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375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6813F4-61F3-4BAC-91F7-9ED19B64B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b="1" dirty="0">
                <a:solidFill>
                  <a:schemeClr val="tx2"/>
                </a:solidFill>
              </a:rPr>
              <a:t>Варианты установки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F648FC-85DF-4936-BFEE-305487582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6152167" cy="101292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GNU/</a:t>
            </a:r>
            <a:r>
              <a:rPr lang="en-US" sz="2400" dirty="0" err="1"/>
              <a:t>Linex</a:t>
            </a:r>
            <a:r>
              <a:rPr lang="en-US" sz="2400" dirty="0"/>
              <a:t>, </a:t>
            </a:r>
            <a:endParaRPr lang="ru-RU" sz="2400" dirty="0"/>
          </a:p>
          <a:p>
            <a:r>
              <a:rPr lang="en-US" sz="2400" dirty="0"/>
              <a:t>UNIX-</a:t>
            </a:r>
            <a:r>
              <a:rPr lang="ru-RU" sz="2400" dirty="0"/>
              <a:t>подобных систем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30BB5E-C5D1-4DAF-AACC-B41BC7DD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48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09D284-7D62-449B-90C9-C4C2E1F7B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266" y="3087510"/>
            <a:ext cx="5655733" cy="377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619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b="1" dirty="0">
                <a:solidFill>
                  <a:schemeClr val="tx2"/>
                </a:solidFill>
              </a:rPr>
              <a:t>Варианты установки </a:t>
            </a:r>
            <a:r>
              <a:rPr lang="en-US" b="1" dirty="0">
                <a:solidFill>
                  <a:schemeClr val="tx2"/>
                </a:solidFill>
              </a:rPr>
              <a:t>GNU/</a:t>
            </a:r>
            <a:r>
              <a:rPr lang="ru-RU" b="1" dirty="0" err="1">
                <a:solidFill>
                  <a:schemeClr val="tx2"/>
                </a:solidFill>
              </a:rPr>
              <a:t>Linux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49</a:t>
            </a:fld>
            <a:endParaRPr lang="ru-RU"/>
          </a:p>
        </p:txBody>
      </p:sp>
      <p:pic>
        <p:nvPicPr>
          <p:cNvPr id="7172" name="Picture 4" descr="Linux для начинающих">
            <a:extLst>
              <a:ext uri="{FF2B5EF4-FFF2-40B4-BE49-F238E27FC236}">
                <a16:creationId xmlns:a16="http://schemas.microsoft.com/office/drawing/2014/main" id="{34AE1856-B8DC-469E-AE77-712C98A97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09" y="3641972"/>
            <a:ext cx="3217934" cy="304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A0E6EB9-BD31-4BE8-889A-D4C8C86E9F5B}"/>
              </a:ext>
            </a:extLst>
          </p:cNvPr>
          <p:cNvSpPr/>
          <p:nvPr/>
        </p:nvSpPr>
        <p:spPr>
          <a:xfrm>
            <a:off x="1129165" y="6282809"/>
            <a:ext cx="7313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highlight>
                  <a:srgbClr val="FFFF00"/>
                </a:highlight>
                <a:hlinkClick r:id="rId3"/>
              </a:rPr>
              <a:t>https://pc-azbuka </a:t>
            </a:r>
            <a:r>
              <a:rPr lang="ru-RU" sz="2000" dirty="0" err="1">
                <a:highlight>
                  <a:srgbClr val="FFFF00"/>
                </a:highlight>
                <a:hlinkClick r:id="rId3"/>
              </a:rPr>
              <a:t>ru</a:t>
            </a:r>
            <a:r>
              <a:rPr lang="ru-RU" sz="2000" dirty="0">
                <a:highlight>
                  <a:srgbClr val="FFFF00"/>
                </a:highlight>
                <a:hlinkClick r:id="rId3"/>
              </a:rPr>
              <a:t>/category/advanced/linux/</a:t>
            </a:r>
            <a:endParaRPr lang="ru-RU" sz="2000" dirty="0">
              <a:highlight>
                <a:srgbClr val="FFFF00"/>
              </a:highlight>
            </a:endParaRP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F8688AB1-C962-474F-80F9-41741AB3A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3660" y="1764055"/>
            <a:ext cx="10758034" cy="3919569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30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</a:rPr>
              <a:t>Единственная система на компьютере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30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</a:rPr>
              <a:t>Дополнительная система на компьютере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А – совместно с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Windows </a:t>
            </a:r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на одном жестком диске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ru-RU" sz="2000" dirty="0">
                <a:solidFill>
                  <a:schemeClr val="tx2">
                    <a:lumMod val="50000"/>
                  </a:schemeClr>
                </a:solidFill>
              </a:rPr>
              <a:t>Б – на отдельных дисках (также ОС установлена на флэшке)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30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</a:rPr>
              <a:t>На виртуальной машине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30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</a:rPr>
              <a:t>На внешнем носителе (флэш-память)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30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</a:rPr>
              <a:t>Запуск с флэшки или </a:t>
            </a:r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</a:rPr>
              <a:t>CD</a:t>
            </a:r>
            <a:r>
              <a:rPr lang="ru-RU" sz="3000" b="1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</a:rPr>
              <a:t> (образ системы)</a:t>
            </a:r>
          </a:p>
        </p:txBody>
      </p:sp>
    </p:spTree>
    <p:extLst>
      <p:ext uri="{BB962C8B-B14F-4D97-AF65-F5344CB8AC3E}">
        <p14:creationId xmlns:p14="http://schemas.microsoft.com/office/powerpoint/2010/main" val="300678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ртинки по запросу дистрибутив линукс разновидности">
            <a:extLst>
              <a:ext uri="{FF2B5EF4-FFF2-40B4-BE49-F238E27FC236}">
                <a16:creationId xmlns:a16="http://schemas.microsoft.com/office/drawing/2014/main" id="{2C8FBA14-D617-445F-B42B-E13960C01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22" y="2037228"/>
            <a:ext cx="12212622" cy="482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DA5A8-E551-478E-A248-5E7CB67E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953325"/>
            <a:ext cx="6127780" cy="627826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Кратко, что такое </a:t>
            </a:r>
            <a:r>
              <a:rPr lang="en-US" b="1" dirty="0">
                <a:solidFill>
                  <a:schemeClr val="tx2"/>
                </a:solidFill>
              </a:rPr>
              <a:t>Linux</a:t>
            </a: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75ECFE-8FBB-4788-BFE4-2088C33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</a:t>
            </a:fld>
            <a:endParaRPr lang="ru-RU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9D9E3A5-DB2F-466E-9737-2901D6D40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026" y="1809319"/>
            <a:ext cx="9244218" cy="1619681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ru-RU" sz="2400" dirty="0"/>
              <a:t>Когда говорят </a:t>
            </a:r>
            <a:r>
              <a:rPr lang="ru-RU" sz="2400" b="1" dirty="0" err="1"/>
              <a:t>Linux</a:t>
            </a:r>
            <a:r>
              <a:rPr lang="ru-RU" sz="2400" i="1" dirty="0"/>
              <a:t>, </a:t>
            </a:r>
            <a:r>
              <a:rPr lang="ru-RU" sz="2400" dirty="0"/>
              <a:t>чаще всего ссылаются на</a:t>
            </a:r>
            <a:r>
              <a:rPr lang="ru-RU" sz="2400" i="1" dirty="0"/>
              <a:t> </a:t>
            </a:r>
            <a:r>
              <a:rPr lang="ru-RU" sz="2400" b="1" i="1" dirty="0">
                <a:solidFill>
                  <a:srgbClr val="C00000"/>
                </a:solidFill>
              </a:rPr>
              <a:t>любую операционную систему, </a:t>
            </a:r>
            <a:r>
              <a:rPr lang="ru-RU" sz="2400" dirty="0"/>
              <a:t>основанную</a:t>
            </a:r>
            <a:r>
              <a:rPr lang="ru-RU" sz="2400" b="1" i="1" dirty="0">
                <a:solidFill>
                  <a:srgbClr val="C00000"/>
                </a:solidFill>
              </a:rPr>
              <a:t> </a:t>
            </a:r>
            <a:r>
              <a:rPr lang="ru-RU" sz="2400" dirty="0"/>
              <a:t>на</a:t>
            </a:r>
            <a:r>
              <a:rPr lang="ru-RU" sz="2400" b="1" i="1" dirty="0">
                <a:solidFill>
                  <a:srgbClr val="C00000"/>
                </a:solidFill>
              </a:rPr>
              <a:t> ядре </a:t>
            </a:r>
            <a:r>
              <a:rPr lang="ru-RU" sz="2400" b="1" i="1" dirty="0" err="1">
                <a:solidFill>
                  <a:srgbClr val="C00000"/>
                </a:solidFill>
              </a:rPr>
              <a:t>Linux</a:t>
            </a:r>
            <a:r>
              <a:rPr lang="ru-RU" sz="2400" dirty="0"/>
              <a:t> (</a:t>
            </a:r>
            <a:r>
              <a:rPr lang="ru-RU" sz="2400" i="1" dirty="0" err="1"/>
              <a:t>Ubuntu</a:t>
            </a:r>
            <a:r>
              <a:rPr lang="ru-RU" sz="2400" i="1" dirty="0"/>
              <a:t>,</a:t>
            </a:r>
            <a:r>
              <a:rPr lang="ru-RU" sz="2400" dirty="0"/>
              <a:t> </a:t>
            </a:r>
            <a:r>
              <a:rPr lang="ru-RU" sz="2400" i="1" dirty="0" err="1"/>
              <a:t>Fedora</a:t>
            </a:r>
            <a:r>
              <a:rPr lang="ru-RU" sz="2400" i="1" dirty="0"/>
              <a:t> </a:t>
            </a:r>
            <a:r>
              <a:rPr lang="ru-RU" sz="2400" dirty="0"/>
              <a:t>и сотни </a:t>
            </a:r>
            <a:r>
              <a:rPr lang="ru-RU" sz="2400"/>
              <a:t>других).</a:t>
            </a:r>
            <a:endParaRPr lang="ru-RU" sz="2400" dirty="0"/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82141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800471-B294-40EE-A928-E1976B37C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">
            <a:off x="8980910" y="3863873"/>
            <a:ext cx="2640730" cy="1465596"/>
          </a:xfrm>
          <a:prstGeom prst="rect">
            <a:avLst/>
          </a:prstGeom>
        </p:spPr>
      </p:pic>
      <p:pic>
        <p:nvPicPr>
          <p:cNvPr id="1026" name="Picture 2" descr="Картинки по запросу логотип ноутбука">
            <a:extLst>
              <a:ext uri="{FF2B5EF4-FFF2-40B4-BE49-F238E27FC236}">
                <a16:creationId xmlns:a16="http://schemas.microsoft.com/office/drawing/2014/main" id="{5D7BCAB1-45D5-4182-B16F-8BECC4E04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51" y="1648844"/>
            <a:ext cx="6522129" cy="4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sz="3200" b="1" dirty="0"/>
              <a:t>Единственная система на компьютере</a:t>
            </a:r>
            <a:endParaRPr lang="ru-RU" sz="32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50</a:t>
            </a:fld>
            <a:endParaRPr lang="ru-RU"/>
          </a:p>
        </p:txBody>
      </p:sp>
      <p:pic>
        <p:nvPicPr>
          <p:cNvPr id="8" name="Picture 4" descr="Картинки по запросу логотип линукс">
            <a:extLst>
              <a:ext uri="{FF2B5EF4-FFF2-40B4-BE49-F238E27FC236}">
                <a16:creationId xmlns:a16="http://schemas.microsoft.com/office/drawing/2014/main" id="{8E43C7B1-64A4-4321-B695-7C3655F0319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661" y="2114042"/>
            <a:ext cx="6804322" cy="337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cdn.onlinewebfonts.com/svg/img_570332.png">
            <a:extLst>
              <a:ext uri="{FF2B5EF4-FFF2-40B4-BE49-F238E27FC236}">
                <a16:creationId xmlns:a16="http://schemas.microsoft.com/office/drawing/2014/main" id="{E963DC79-E1FB-405A-9ED9-81821A253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0000">
            <a:off x="8486249" y="4413730"/>
            <a:ext cx="1289529" cy="183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Картинки по запросу логотип виндовс">
            <a:extLst>
              <a:ext uri="{FF2B5EF4-FFF2-40B4-BE49-F238E27FC236}">
                <a16:creationId xmlns:a16="http://schemas.microsoft.com/office/drawing/2014/main" id="{AE5EA3AD-92AA-4565-9200-957A3BBFE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574" y="4596671"/>
            <a:ext cx="1269880" cy="112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774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B29F89-FE27-424C-A10E-62B142267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Совместно с </a:t>
            </a:r>
            <a:r>
              <a:rPr lang="en-US" b="1" dirty="0"/>
              <a:t>Windows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7BD5F9-0D6D-40DF-9E17-E7B7510B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51</a:t>
            </a:fld>
            <a:endParaRPr lang="ru-RU"/>
          </a:p>
        </p:txBody>
      </p:sp>
      <p:pic>
        <p:nvPicPr>
          <p:cNvPr id="6146" name="Picture 2" descr="Windows 10 — включаем bash">
            <a:extLst>
              <a:ext uri="{FF2B5EF4-FFF2-40B4-BE49-F238E27FC236}">
                <a16:creationId xmlns:a16="http://schemas.microsoft.com/office/drawing/2014/main" id="{64EC41BE-4EB4-40D8-AC24-47858611D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455" y="1920365"/>
            <a:ext cx="6082947" cy="4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4ECB3B3-4CEC-4495-8A87-E87D2BFBE7CA}"/>
              </a:ext>
            </a:extLst>
          </p:cNvPr>
          <p:cNvGrpSpPr/>
          <p:nvPr/>
        </p:nvGrpSpPr>
        <p:grpSpPr>
          <a:xfrm>
            <a:off x="8297334" y="1034671"/>
            <a:ext cx="3040182" cy="2859995"/>
            <a:chOff x="9305925" y="778396"/>
            <a:chExt cx="2253639" cy="2247573"/>
          </a:xfrm>
        </p:grpSpPr>
        <p:pic>
          <p:nvPicPr>
            <p:cNvPr id="6" name="Picture 2" descr="Похожее изображение">
              <a:extLst>
                <a:ext uri="{FF2B5EF4-FFF2-40B4-BE49-F238E27FC236}">
                  <a16:creationId xmlns:a16="http://schemas.microsoft.com/office/drawing/2014/main" id="{DF09D199-AA55-40D8-A257-8A5473778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5925" y="778396"/>
              <a:ext cx="2253639" cy="2247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Картинки по запросу линукс и виндовс на одном компьютере">
              <a:extLst>
                <a:ext uri="{FF2B5EF4-FFF2-40B4-BE49-F238E27FC236}">
                  <a16:creationId xmlns:a16="http://schemas.microsoft.com/office/drawing/2014/main" id="{3191EE36-12C0-460B-AABF-D25583E89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7979" y="1261803"/>
              <a:ext cx="1194855" cy="931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 descr="WINE-Logo.svg">
            <a:extLst>
              <a:ext uri="{FF2B5EF4-FFF2-40B4-BE49-F238E27FC236}">
                <a16:creationId xmlns:a16="http://schemas.microsoft.com/office/drawing/2014/main" id="{CA79EA2C-D957-4A40-BD98-823371D0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53" y="4408192"/>
            <a:ext cx="1150334" cy="185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415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0" descr="Похожее изображение">
            <a:extLst>
              <a:ext uri="{FF2B5EF4-FFF2-40B4-BE49-F238E27FC236}">
                <a16:creationId xmlns:a16="http://schemas.microsoft.com/office/drawing/2014/main" id="{8BBFAF9B-8F03-47D6-9C3C-2B12F72B5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450" y="2960662"/>
            <a:ext cx="3700994" cy="36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8387367" cy="599239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Дополнительная система на компьютере совместно с </a:t>
            </a:r>
            <a:r>
              <a:rPr lang="en-US" b="1" dirty="0"/>
              <a:t>Windows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0F6AE61-B705-4211-A7EC-090CD77B6A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0692" y="2361143"/>
            <a:ext cx="4141143" cy="55699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1800" b="1" dirty="0"/>
              <a:t>А – на одном жестком диске</a:t>
            </a:r>
            <a:endParaRPr lang="ru-RU" sz="18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52</a:t>
            </a:fld>
            <a:endParaRPr lang="ru-RU"/>
          </a:p>
        </p:txBody>
      </p:sp>
      <p:pic>
        <p:nvPicPr>
          <p:cNvPr id="17" name="Picture 8" descr="Картинки по запросу один жесткий диск на компьютере">
            <a:extLst>
              <a:ext uri="{FF2B5EF4-FFF2-40B4-BE49-F238E27FC236}">
                <a16:creationId xmlns:a16="http://schemas.microsoft.com/office/drawing/2014/main" id="{1849D30E-1F00-43D3-B451-D99C5859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86" y="3552578"/>
            <a:ext cx="4432082" cy="221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Объект 5">
            <a:extLst>
              <a:ext uri="{FF2B5EF4-FFF2-40B4-BE49-F238E27FC236}">
                <a16:creationId xmlns:a16="http://schemas.microsoft.com/office/drawing/2014/main" id="{27182661-A325-4A48-A1F0-2A1170C1C84D}"/>
              </a:ext>
            </a:extLst>
          </p:cNvPr>
          <p:cNvSpPr txBox="1">
            <a:spLocks/>
          </p:cNvSpPr>
          <p:nvPr/>
        </p:nvSpPr>
        <p:spPr>
          <a:xfrm>
            <a:off x="5683999" y="2361143"/>
            <a:ext cx="3621926" cy="802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400"/>
              </a:spcBef>
              <a:spcAft>
                <a:spcPts val="2400"/>
              </a:spcAft>
            </a:pPr>
            <a:r>
              <a:rPr lang="ru-RU" sz="1800" b="1" dirty="0"/>
              <a:t>Б – на отдельных жестких дисках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AD16695-2635-4A0F-A034-89C60A060A54}"/>
              </a:ext>
            </a:extLst>
          </p:cNvPr>
          <p:cNvGrpSpPr/>
          <p:nvPr/>
        </p:nvGrpSpPr>
        <p:grpSpPr>
          <a:xfrm>
            <a:off x="9602275" y="767107"/>
            <a:ext cx="2253639" cy="2247573"/>
            <a:chOff x="9305925" y="778396"/>
            <a:chExt cx="2253639" cy="2247573"/>
          </a:xfrm>
        </p:grpSpPr>
        <p:pic>
          <p:nvPicPr>
            <p:cNvPr id="2050" name="Picture 2" descr="Похожее изображение">
              <a:extLst>
                <a:ext uri="{FF2B5EF4-FFF2-40B4-BE49-F238E27FC236}">
                  <a16:creationId xmlns:a16="http://schemas.microsoft.com/office/drawing/2014/main" id="{C6495B96-6642-4AE5-969B-C8DE90016C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5925" y="778396"/>
              <a:ext cx="2253639" cy="2247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Картинки по запросу линукс и виндовс на одном компьютере">
              <a:extLst>
                <a:ext uri="{FF2B5EF4-FFF2-40B4-BE49-F238E27FC236}">
                  <a16:creationId xmlns:a16="http://schemas.microsoft.com/office/drawing/2014/main" id="{35CC2622-69DC-48B5-BFB5-6101EC3D0F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7979" y="1261803"/>
              <a:ext cx="1194855" cy="931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299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4463DBC-A441-44D5-88EF-24FA1E633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156" y="1344085"/>
            <a:ext cx="4526844" cy="254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548454-47A2-4F10-8B54-4DFDCE9D6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618301"/>
          </a:xfrm>
        </p:spPr>
        <p:txBody>
          <a:bodyPr/>
          <a:lstStyle/>
          <a:p>
            <a:pPr>
              <a:spcBef>
                <a:spcPts val="2400"/>
              </a:spcBef>
              <a:spcAft>
                <a:spcPts val="600"/>
              </a:spcAft>
            </a:pPr>
            <a:r>
              <a:rPr lang="ru-RU" sz="3200" dirty="0"/>
              <a:t>На виртуальной машине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053D06A-FA6C-4E60-870A-5B3F17F1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53</a:t>
            </a:fld>
            <a:endParaRPr lang="ru-RU"/>
          </a:p>
        </p:txBody>
      </p:sp>
      <p:pic>
        <p:nvPicPr>
          <p:cNvPr id="8" name="Picture 16" descr="Картинки по запросу установка линукс на виртуальную машину виртуал бокс">
            <a:extLst>
              <a:ext uri="{FF2B5EF4-FFF2-40B4-BE49-F238E27FC236}">
                <a16:creationId xmlns:a16="http://schemas.microsoft.com/office/drawing/2014/main" id="{CB51FB53-C206-47FB-8562-97A44FE4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22" y="1681452"/>
            <a:ext cx="6623756" cy="49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178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B65F63-C616-403E-9536-50F9EC3D3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виртуальной машины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E60FD8F-5FF7-4CF3-B45B-01CBF0EF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54</a:t>
            </a:fld>
            <a:endParaRPr lang="ru-RU"/>
          </a:p>
        </p:txBody>
      </p:sp>
      <p:pic>
        <p:nvPicPr>
          <p:cNvPr id="4" name="Picture 16" descr="Картинки по запросу установка линукс на виртуальную машину виртуал бокс">
            <a:extLst>
              <a:ext uri="{FF2B5EF4-FFF2-40B4-BE49-F238E27FC236}">
                <a16:creationId xmlns:a16="http://schemas.microsoft.com/office/drawing/2014/main" id="{EE624DE8-6F07-4ABE-A4EB-E1A242A91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70" y="2381595"/>
            <a:ext cx="4018201" cy="302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15BB92C-79D5-4AAA-9CEB-557B9EFD4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21" y="3429000"/>
            <a:ext cx="4734901" cy="315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лачко с текстом: прямоугольное со скругленными углами 4">
            <a:extLst>
              <a:ext uri="{FF2B5EF4-FFF2-40B4-BE49-F238E27FC236}">
                <a16:creationId xmlns:a16="http://schemas.microsoft.com/office/drawing/2014/main" id="{8C727BA3-E395-48EA-A73B-2C9C1A4ACD00}"/>
              </a:ext>
            </a:extLst>
          </p:cNvPr>
          <p:cNvSpPr/>
          <p:nvPr/>
        </p:nvSpPr>
        <p:spPr>
          <a:xfrm>
            <a:off x="5707321" y="1911616"/>
            <a:ext cx="4734901" cy="128314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Возможность экспериментировать </a:t>
            </a:r>
            <a:r>
              <a:rPr lang="ru-RU" sz="2400"/>
              <a:t>с системой.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2435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B9E381E-085F-4A6C-9288-BC2B4776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55</a:t>
            </a:fld>
            <a:endParaRPr lang="ru-RU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B4BFDAF-5D5D-4679-A185-A219781B1C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E797A84-0AF2-44A5-9577-15C9E43DD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79" y="2394654"/>
            <a:ext cx="5582598" cy="35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лачко с текстом: прямоугольное со скругленными углами 3">
            <a:extLst>
              <a:ext uri="{FF2B5EF4-FFF2-40B4-BE49-F238E27FC236}">
                <a16:creationId xmlns:a16="http://schemas.microsoft.com/office/drawing/2014/main" id="{0A3378EA-EB8E-4243-B098-DF84461588AA}"/>
              </a:ext>
            </a:extLst>
          </p:cNvPr>
          <p:cNvSpPr/>
          <p:nvPr/>
        </p:nvSpPr>
        <p:spPr>
          <a:xfrm>
            <a:off x="1648178" y="640986"/>
            <a:ext cx="4120444" cy="1436170"/>
          </a:xfrm>
          <a:prstGeom prst="wedgeRoundRectCallout">
            <a:avLst>
              <a:gd name="adj1" fmla="val -21107"/>
              <a:gd name="adj2" fmla="val 68002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Разбить ядро или систему (например, удалить все файлы, абсолютно </a:t>
            </a:r>
            <a:r>
              <a:rPr lang="ru-RU"/>
              <a:t>все).</a:t>
            </a:r>
            <a:endParaRPr lang="ru-RU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F7E9267-4D94-420F-B3A2-7CB30A8EC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790" y="2530122"/>
            <a:ext cx="4920204" cy="35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лачко с текстом: прямоугольное со скругленными углами 4">
            <a:extLst>
              <a:ext uri="{FF2B5EF4-FFF2-40B4-BE49-F238E27FC236}">
                <a16:creationId xmlns:a16="http://schemas.microsoft.com/office/drawing/2014/main" id="{804B3175-27D6-42AF-8013-AE50623E6347}"/>
              </a:ext>
            </a:extLst>
          </p:cNvPr>
          <p:cNvSpPr/>
          <p:nvPr/>
        </p:nvSpPr>
        <p:spPr>
          <a:xfrm>
            <a:off x="7326489" y="1231898"/>
            <a:ext cx="3450684" cy="1162756"/>
          </a:xfrm>
          <a:prstGeom prst="wedgeRoundRectCallout">
            <a:avLst>
              <a:gd name="adj1" fmla="val -20833"/>
              <a:gd name="adj2" fmla="val 75121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/>
              <a:t>Восстановить систему.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13124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548454-47A2-4F10-8B54-4DFDCE9D6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618301"/>
          </a:xfrm>
        </p:spPr>
        <p:txBody>
          <a:bodyPr/>
          <a:lstStyle/>
          <a:p>
            <a:pPr>
              <a:spcBef>
                <a:spcPts val="2400"/>
              </a:spcBef>
              <a:spcAft>
                <a:spcPts val="600"/>
              </a:spcAft>
            </a:pPr>
            <a:r>
              <a:rPr lang="ru-RU" sz="3200" dirty="0"/>
              <a:t>На виртуальной машине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053D06A-FA6C-4E60-870A-5B3F17F1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56</a:t>
            </a:fld>
            <a:endParaRPr lang="ru-RU"/>
          </a:p>
        </p:txBody>
      </p:sp>
      <p:pic>
        <p:nvPicPr>
          <p:cNvPr id="8" name="Picture 16" descr="Картинки по запросу установка линукс на виртуальную машину виртуал бокс">
            <a:extLst>
              <a:ext uri="{FF2B5EF4-FFF2-40B4-BE49-F238E27FC236}">
                <a16:creationId xmlns:a16="http://schemas.microsoft.com/office/drawing/2014/main" id="{CB51FB53-C206-47FB-8562-97A44FE4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665" y="-2178"/>
            <a:ext cx="3362335" cy="252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E74F871-FF73-4F11-8B08-086333919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85" y="1571625"/>
            <a:ext cx="939800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24AFC33-60CE-4253-9E79-ACD13DF70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27" y="2136599"/>
            <a:ext cx="4270316" cy="240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image.freepik.com/free-vector/_1262-4574.jpg">
            <a:extLst>
              <a:ext uri="{FF2B5EF4-FFF2-40B4-BE49-F238E27FC236}">
                <a16:creationId xmlns:a16="http://schemas.microsoft.com/office/drawing/2014/main" id="{F24D065E-994A-4C08-ADB3-FD64A2BA0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560" y="3143950"/>
            <a:ext cx="823902" cy="82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image.freepik.com/free-vector/_1262-4574.jpg">
            <a:extLst>
              <a:ext uri="{FF2B5EF4-FFF2-40B4-BE49-F238E27FC236}">
                <a16:creationId xmlns:a16="http://schemas.microsoft.com/office/drawing/2014/main" id="{5592D0A0-D859-405C-8891-A83DB778B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075" y="5283812"/>
            <a:ext cx="823902" cy="82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: вверх-вниз 3">
            <a:extLst>
              <a:ext uri="{FF2B5EF4-FFF2-40B4-BE49-F238E27FC236}">
                <a16:creationId xmlns:a16="http://schemas.microsoft.com/office/drawing/2014/main" id="{CDB60789-1B3C-4C4D-9365-D2074E69ACF2}"/>
              </a:ext>
            </a:extLst>
          </p:cNvPr>
          <p:cNvSpPr/>
          <p:nvPr/>
        </p:nvSpPr>
        <p:spPr>
          <a:xfrm>
            <a:off x="6715154" y="3914529"/>
            <a:ext cx="559743" cy="1343247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CF41F176-C5DF-4FA1-A9C6-D56E4CED5634}"/>
              </a:ext>
            </a:extLst>
          </p:cNvPr>
          <p:cNvCxnSpPr/>
          <p:nvPr/>
        </p:nvCxnSpPr>
        <p:spPr>
          <a:xfrm>
            <a:off x="4233333" y="2935111"/>
            <a:ext cx="2268628" cy="6096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94F14686-82DB-4CAB-8C74-7DC128B26B39}"/>
              </a:ext>
            </a:extLst>
          </p:cNvPr>
          <p:cNvCxnSpPr>
            <a:cxnSpLocks/>
          </p:cNvCxnSpPr>
          <p:nvPr/>
        </p:nvCxnSpPr>
        <p:spPr>
          <a:xfrm>
            <a:off x="5448761" y="2359595"/>
            <a:ext cx="1339294" cy="1089528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23C1F20A-F1E1-488D-8117-C0920C6D7D61}"/>
              </a:ext>
            </a:extLst>
          </p:cNvPr>
          <p:cNvCxnSpPr>
            <a:cxnSpLocks/>
          </p:cNvCxnSpPr>
          <p:nvPr/>
        </p:nvCxnSpPr>
        <p:spPr>
          <a:xfrm>
            <a:off x="4177092" y="3670048"/>
            <a:ext cx="2405982" cy="132813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369F60F4-1EED-4AD2-973F-5A86CE7FFE26}"/>
              </a:ext>
            </a:extLst>
          </p:cNvPr>
          <p:cNvCxnSpPr>
            <a:cxnSpLocks/>
          </p:cNvCxnSpPr>
          <p:nvPr/>
        </p:nvCxnSpPr>
        <p:spPr>
          <a:xfrm>
            <a:off x="2073243" y="4767075"/>
            <a:ext cx="4428718" cy="73061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AA1BF99-24A1-44FA-9409-26B1B306B361}"/>
              </a:ext>
            </a:extLst>
          </p:cNvPr>
          <p:cNvCxnSpPr>
            <a:cxnSpLocks/>
          </p:cNvCxnSpPr>
          <p:nvPr/>
        </p:nvCxnSpPr>
        <p:spPr>
          <a:xfrm>
            <a:off x="4233333" y="5792963"/>
            <a:ext cx="2268628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D8E089C4-A8FD-4D95-98D8-69CF98A84761}"/>
              </a:ext>
            </a:extLst>
          </p:cNvPr>
          <p:cNvCxnSpPr>
            <a:cxnSpLocks/>
          </p:cNvCxnSpPr>
          <p:nvPr/>
        </p:nvCxnSpPr>
        <p:spPr>
          <a:xfrm flipH="1">
            <a:off x="7418462" y="2189926"/>
            <a:ext cx="1512859" cy="309388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блачко с текстом: прямоугольное со скругленными углами 21">
            <a:extLst>
              <a:ext uri="{FF2B5EF4-FFF2-40B4-BE49-F238E27FC236}">
                <a16:creationId xmlns:a16="http://schemas.microsoft.com/office/drawing/2014/main" id="{5F965AF1-FDFD-4F7C-917E-C290AC58BD34}"/>
              </a:ext>
            </a:extLst>
          </p:cNvPr>
          <p:cNvSpPr/>
          <p:nvPr/>
        </p:nvSpPr>
        <p:spPr>
          <a:xfrm>
            <a:off x="8387644" y="5122214"/>
            <a:ext cx="2870149" cy="1191850"/>
          </a:xfrm>
          <a:prstGeom prst="wedgeRoundRectCallout">
            <a:avLst>
              <a:gd name="adj1" fmla="val -70785"/>
              <a:gd name="adj2" fmla="val -9092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Создается «</a:t>
            </a:r>
            <a:r>
              <a:rPr lang="ru-RU" b="1" dirty="0" err="1"/>
              <a:t>расшаренная</a:t>
            </a:r>
            <a:r>
              <a:rPr lang="ru-RU" b="1" dirty="0"/>
              <a:t>» папка</a:t>
            </a:r>
          </a:p>
        </p:txBody>
      </p:sp>
    </p:spTree>
    <p:extLst>
      <p:ext uri="{BB962C8B-B14F-4D97-AF65-F5344CB8AC3E}">
        <p14:creationId xmlns:p14="http://schemas.microsoft.com/office/powerpoint/2010/main" val="2797990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548454-47A2-4F10-8B54-4DFDCE9D6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618301"/>
          </a:xfrm>
        </p:spPr>
        <p:txBody>
          <a:bodyPr>
            <a:normAutofit fontScale="90000"/>
          </a:bodyPr>
          <a:lstStyle/>
          <a:p>
            <a:pPr defTabSz="914400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ru-RU" sz="3200" b="1" dirty="0"/>
              <a:t>Установка на внешнем носителе (постоянно)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053D06A-FA6C-4E60-870A-5B3F17F1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57</a:t>
            </a:fld>
            <a:endParaRPr lang="ru-RU"/>
          </a:p>
        </p:txBody>
      </p:sp>
      <p:pic>
        <p:nvPicPr>
          <p:cNvPr id="6" name="Picture 14" descr="Картинки по запросу запуск линукс с флешки без установки">
            <a:extLst>
              <a:ext uri="{FF2B5EF4-FFF2-40B4-BE49-F238E27FC236}">
                <a16:creationId xmlns:a16="http://schemas.microsoft.com/office/drawing/2014/main" id="{AF3D1DAB-C483-44D6-B339-5DF174E45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907" y="2866016"/>
            <a:ext cx="5264379" cy="302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E43B58-F881-4199-A01D-B6671F0CAB9B}"/>
              </a:ext>
            </a:extLst>
          </p:cNvPr>
          <p:cNvSpPr txBox="1"/>
          <p:nvPr/>
        </p:nvSpPr>
        <p:spPr>
          <a:xfrm>
            <a:off x="1130270" y="1915535"/>
            <a:ext cx="70090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Флэш-память</a:t>
            </a:r>
          </a:p>
          <a:p>
            <a:pPr marL="228600" indent="-228600" defTabSz="914400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CD</a:t>
            </a:r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-диск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32C584-6503-4297-B0EB-C70B8A795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0600"/>
            <a:ext cx="36576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362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548454-47A2-4F10-8B54-4DFDCE9D6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618301"/>
          </a:xfrm>
        </p:spPr>
        <p:txBody>
          <a:bodyPr/>
          <a:lstStyle/>
          <a:p>
            <a:r>
              <a:rPr lang="ru-RU" b="1" dirty="0">
                <a:solidFill>
                  <a:schemeClr val="tx2"/>
                </a:solidFill>
              </a:rPr>
              <a:t>Способ установки (временный)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053D06A-FA6C-4E60-870A-5B3F17F1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58</a:t>
            </a:fld>
            <a:endParaRPr lang="ru-RU"/>
          </a:p>
        </p:txBody>
      </p:sp>
      <p:pic>
        <p:nvPicPr>
          <p:cNvPr id="6" name="Picture 14" descr="Картинки по запросу запуск линукс с флешки без установки">
            <a:extLst>
              <a:ext uri="{FF2B5EF4-FFF2-40B4-BE49-F238E27FC236}">
                <a16:creationId xmlns:a16="http://schemas.microsoft.com/office/drawing/2014/main" id="{AF3D1DAB-C483-44D6-B339-5DF174E45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70" y="3882740"/>
            <a:ext cx="3240929" cy="186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E43B58-F881-4199-A01D-B6671F0CAB9B}"/>
              </a:ext>
            </a:extLst>
          </p:cNvPr>
          <p:cNvSpPr txBox="1"/>
          <p:nvPr/>
        </p:nvSpPr>
        <p:spPr>
          <a:xfrm>
            <a:off x="1130270" y="1915535"/>
            <a:ext cx="5953125" cy="199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Запуск с флэшки или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CD</a:t>
            </a:r>
            <a:r>
              <a:rPr lang="ru-RU" sz="2800" b="1" dirty="0">
                <a:solidFill>
                  <a:schemeClr val="accent1">
                    <a:lumMod val="50000"/>
                  </a:schemeClr>
                </a:solidFill>
              </a:rPr>
              <a:t> (создать образ системы, демо-версия)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12" descr="Картинки по запросу запуск линукс с флешки без установки">
            <a:extLst>
              <a:ext uri="{FF2B5EF4-FFF2-40B4-BE49-F238E27FC236}">
                <a16:creationId xmlns:a16="http://schemas.microsoft.com/office/drawing/2014/main" id="{B14597FE-CB4E-4108-A17D-88CA070B3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513" y="3395940"/>
            <a:ext cx="5817479" cy="328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лачко с текстом: прямоугольное со скругленными углами 3">
            <a:extLst>
              <a:ext uri="{FF2B5EF4-FFF2-40B4-BE49-F238E27FC236}">
                <a16:creationId xmlns:a16="http://schemas.microsoft.com/office/drawing/2014/main" id="{B6FDF989-A188-4CF9-8ADE-AABA70A0C25C}"/>
              </a:ext>
            </a:extLst>
          </p:cNvPr>
          <p:cNvSpPr/>
          <p:nvPr/>
        </p:nvSpPr>
        <p:spPr>
          <a:xfrm>
            <a:off x="7461956" y="1836513"/>
            <a:ext cx="4113036" cy="118936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Для проверки работы системы </a:t>
            </a:r>
            <a:r>
              <a:rPr lang="ru-RU" sz="2400"/>
              <a:t>на компьютер.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87326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b="1" dirty="0">
                <a:solidFill>
                  <a:schemeClr val="tx2"/>
                </a:solidFill>
              </a:rPr>
              <a:t>Установка </a:t>
            </a:r>
            <a:r>
              <a:rPr lang="en-US" b="1" dirty="0">
                <a:solidFill>
                  <a:schemeClr val="tx2"/>
                </a:solidFill>
              </a:rPr>
              <a:t>Linux </a:t>
            </a:r>
            <a:r>
              <a:rPr lang="ru-RU" b="1" dirty="0">
                <a:solidFill>
                  <a:schemeClr val="tx2"/>
                </a:solidFill>
              </a:rPr>
              <a:t>на компьютер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59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360E4B-D4D5-4900-845D-4CB12FDAA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52" y="2205037"/>
            <a:ext cx="11176456" cy="286226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81D6B55-5A01-4E21-9693-478A15D7BCC8}"/>
              </a:ext>
            </a:extLst>
          </p:cNvPr>
          <p:cNvSpPr/>
          <p:nvPr/>
        </p:nvSpPr>
        <p:spPr>
          <a:xfrm>
            <a:off x="1129165" y="6282809"/>
            <a:ext cx="7313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highlight>
                  <a:srgbClr val="FFFF00"/>
                </a:highlight>
                <a:hlinkClick r:id="rId3"/>
              </a:rPr>
              <a:t>https://pc-azbuka </a:t>
            </a:r>
            <a:r>
              <a:rPr lang="ru-RU" sz="2000" dirty="0" err="1">
                <a:highlight>
                  <a:srgbClr val="FFFF00"/>
                </a:highlight>
                <a:hlinkClick r:id="rId3"/>
              </a:rPr>
              <a:t>ru</a:t>
            </a:r>
            <a:r>
              <a:rPr lang="ru-RU" sz="2000" dirty="0">
                <a:highlight>
                  <a:srgbClr val="FFFF00"/>
                </a:highlight>
                <a:hlinkClick r:id="rId3"/>
              </a:rPr>
              <a:t>/category/advanced/linux/</a:t>
            </a:r>
            <a:endParaRPr lang="ru-RU" sz="2000" dirty="0">
              <a:highlight>
                <a:srgbClr val="FFFF00"/>
              </a:highlight>
            </a:endParaRPr>
          </a:p>
        </p:txBody>
      </p:sp>
      <p:pic>
        <p:nvPicPr>
          <p:cNvPr id="2054" name="Picture 6" descr="https://ecope.es/wp-content/uploads/2017/03/desarrolloestudio.png">
            <a:extLst>
              <a:ext uri="{FF2B5EF4-FFF2-40B4-BE49-F238E27FC236}">
                <a16:creationId xmlns:a16="http://schemas.microsoft.com/office/drawing/2014/main" id="{0B831B4B-A779-4575-B779-8548ED7A2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076" y="5323427"/>
            <a:ext cx="2424433" cy="128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073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AFDC5B7-35E8-495A-B35D-F6EDD771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</a:t>
            </a:fld>
            <a:endParaRPr lang="ru-RU"/>
          </a:p>
        </p:txBody>
      </p:sp>
      <p:sp>
        <p:nvSpPr>
          <p:cNvPr id="5" name="Облачко с текстом: прямоугольное со скругленными углами 4">
            <a:extLst>
              <a:ext uri="{FF2B5EF4-FFF2-40B4-BE49-F238E27FC236}">
                <a16:creationId xmlns:a16="http://schemas.microsoft.com/office/drawing/2014/main" id="{4B59BF47-83FA-4CF7-84FB-59CFA03BD9CE}"/>
              </a:ext>
            </a:extLst>
          </p:cNvPr>
          <p:cNvSpPr/>
          <p:nvPr/>
        </p:nvSpPr>
        <p:spPr>
          <a:xfrm>
            <a:off x="2212623" y="640986"/>
            <a:ext cx="5362222" cy="1603022"/>
          </a:xfrm>
          <a:prstGeom prst="wedgeRoundRectCallout">
            <a:avLst>
              <a:gd name="adj1" fmla="val -20883"/>
              <a:gd name="adj2" fmla="val 76584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Linux –</a:t>
            </a:r>
            <a:r>
              <a:rPr lang="ru-RU" sz="2800" b="1" dirty="0"/>
              <a:t> это не операционная система!</a:t>
            </a:r>
            <a:r>
              <a:rPr lang="en-US" sz="2800" b="1" dirty="0"/>
              <a:t> </a:t>
            </a:r>
            <a:endParaRPr lang="ru-RU" sz="2800" b="1" dirty="0"/>
          </a:p>
        </p:txBody>
      </p:sp>
      <p:sp>
        <p:nvSpPr>
          <p:cNvPr id="6" name="Свиток: горизонтальный 5">
            <a:extLst>
              <a:ext uri="{FF2B5EF4-FFF2-40B4-BE49-F238E27FC236}">
                <a16:creationId xmlns:a16="http://schemas.microsoft.com/office/drawing/2014/main" id="{96D2FA39-009D-44A4-853C-FDB563BF18BC}"/>
              </a:ext>
            </a:extLst>
          </p:cNvPr>
          <p:cNvSpPr/>
          <p:nvPr/>
        </p:nvSpPr>
        <p:spPr>
          <a:xfrm>
            <a:off x="977533" y="2429320"/>
            <a:ext cx="6168333" cy="3380741"/>
          </a:xfrm>
          <a:prstGeom prst="horizontalScroll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/>
              <a:t>Linux</a:t>
            </a:r>
            <a:r>
              <a:rPr lang="en-US" sz="3200" dirty="0"/>
              <a:t> </a:t>
            </a:r>
            <a:r>
              <a:rPr lang="ru-RU" sz="3200" dirty="0"/>
              <a:t>это </a:t>
            </a:r>
            <a:r>
              <a:rPr lang="ru-RU" sz="3200" b="1" dirty="0"/>
              <a:t>ядро</a:t>
            </a:r>
            <a:r>
              <a:rPr lang="ru-RU" sz="3200" dirty="0"/>
              <a:t> операционной системы, </a:t>
            </a:r>
            <a:br>
              <a:rPr lang="ru-RU" sz="3200" dirty="0"/>
            </a:br>
            <a:r>
              <a:rPr lang="ru-RU" sz="3200" dirty="0"/>
              <a:t>то есть </a:t>
            </a:r>
            <a:r>
              <a:rPr lang="ru-RU" sz="3200"/>
              <a:t>центр ОС</a:t>
            </a:r>
            <a:r>
              <a:rPr lang="en-US" sz="3200"/>
              <a:t>.</a:t>
            </a:r>
            <a:endParaRPr lang="ru-RU" sz="3200" dirty="0"/>
          </a:p>
        </p:txBody>
      </p:sp>
      <p:pic>
        <p:nvPicPr>
          <p:cNvPr id="3" name="Picture 8" descr="Похожее изображение">
            <a:extLst>
              <a:ext uri="{FF2B5EF4-FFF2-40B4-BE49-F238E27FC236}">
                <a16:creationId xmlns:a16="http://schemas.microsoft.com/office/drawing/2014/main" id="{FBD3B533-4039-4A2E-A2C6-F19E9DFC9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867" y="930861"/>
            <a:ext cx="5743957" cy="574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8030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b="1" dirty="0">
                <a:solidFill>
                  <a:schemeClr val="tx2"/>
                </a:solidFill>
              </a:rPr>
              <a:t>Что нам нужно для дальнейшей работы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60</a:t>
            </a:fld>
            <a:endParaRPr lang="ru-RU"/>
          </a:p>
        </p:txBody>
      </p:sp>
      <p:pic>
        <p:nvPicPr>
          <p:cNvPr id="1026" name="Picture 2" descr="http://mmedia.ozone.ru/multimedia/1018962155.jpg">
            <a:extLst>
              <a:ext uri="{FF2B5EF4-FFF2-40B4-BE49-F238E27FC236}">
                <a16:creationId xmlns:a16="http://schemas.microsoft.com/office/drawing/2014/main" id="{93C062EF-1C62-4220-A80F-CA9ED9BCA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771" y="2348089"/>
            <a:ext cx="5734863" cy="437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Текст 21">
            <a:extLst>
              <a:ext uri="{FF2B5EF4-FFF2-40B4-BE49-F238E27FC236}">
                <a16:creationId xmlns:a16="http://schemas.microsoft.com/office/drawing/2014/main" id="{E203D3E9-3A1D-44CA-95AE-1605E8B31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9166" y="2009008"/>
            <a:ext cx="5439972" cy="2232679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chemeClr val="tx2">
                    <a:lumMod val="50000"/>
                  </a:schemeClr>
                </a:solidFill>
              </a:rPr>
              <a:t>Терминал консоли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chemeClr val="tx2">
                    <a:lumMod val="50000"/>
                  </a:schemeClr>
                </a:solidFill>
              </a:rPr>
              <a:t>Компилятор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chemeClr val="tx2">
                    <a:lumMod val="50000"/>
                  </a:schemeClr>
                </a:solidFill>
              </a:rPr>
              <a:t>Отладчик</a:t>
            </a:r>
          </a:p>
        </p:txBody>
      </p:sp>
      <p:pic>
        <p:nvPicPr>
          <p:cNvPr id="8" name="Picture 6" descr="https://yt3.ggpht.com/a/AGF-l79lpgyUJBB7zdBm8j25bNkC_Uup2IwjkkOkvQ=s900-c-k-c0xffffffff-no-rj-mo">
            <a:extLst>
              <a:ext uri="{FF2B5EF4-FFF2-40B4-BE49-F238E27FC236}">
                <a16:creationId xmlns:a16="http://schemas.microsoft.com/office/drawing/2014/main" id="{E9A6D53B-B5EE-48D3-B6C4-49C9575B0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17" y="4487914"/>
            <a:ext cx="2232679" cy="223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02F23E1B-3A6E-4170-818F-C88C3F4A2BC5}"/>
              </a:ext>
            </a:extLst>
          </p:cNvPr>
          <p:cNvSpPr/>
          <p:nvPr/>
        </p:nvSpPr>
        <p:spPr>
          <a:xfrm>
            <a:off x="4873206" y="3358422"/>
            <a:ext cx="1998047" cy="117591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i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4483652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b="1" dirty="0">
                <a:solidFill>
                  <a:schemeClr val="tx2"/>
                </a:solidFill>
              </a:rPr>
              <a:t>Терминал и консоль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61</a:t>
            </a:fld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E7C37A0-CC33-4B6D-AAE9-D2D77FDE4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21" y="5223260"/>
            <a:ext cx="7515225" cy="885825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C27AFF19-2ABA-4F4C-8DC0-8851A4963DDE}"/>
              </a:ext>
            </a:extLst>
          </p:cNvPr>
          <p:cNvSpPr/>
          <p:nvPr/>
        </p:nvSpPr>
        <p:spPr>
          <a:xfrm>
            <a:off x="331432" y="6240567"/>
            <a:ext cx="9607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ighlight>
                  <a:srgbClr val="FFFF00"/>
                </a:highlight>
                <a:hlinkClick r:id="rId3"/>
              </a:rPr>
              <a:t>https://help </a:t>
            </a:r>
            <a:r>
              <a:rPr lang="ru-RU" dirty="0" err="1">
                <a:highlight>
                  <a:srgbClr val="FFFF00"/>
                </a:highlight>
                <a:hlinkClick r:id="rId3"/>
              </a:rPr>
              <a:t>ubuntu</a:t>
            </a:r>
            <a:r>
              <a:rPr lang="ru-RU" dirty="0">
                <a:highlight>
                  <a:srgbClr val="FFFF00"/>
                </a:highlight>
                <a:hlinkClick r:id="rId3"/>
              </a:rPr>
              <a:t> </a:t>
            </a:r>
            <a:r>
              <a:rPr lang="ru-RU" dirty="0" err="1">
                <a:highlight>
                  <a:srgbClr val="FFFF00"/>
                </a:highlight>
                <a:hlinkClick r:id="rId3"/>
              </a:rPr>
              <a:t>ru</a:t>
            </a:r>
            <a:r>
              <a:rPr lang="ru-RU" dirty="0">
                <a:highlight>
                  <a:srgbClr val="FFFF00"/>
                </a:highlight>
                <a:hlinkClick r:id="rId3"/>
              </a:rPr>
              <a:t>/wiki/руководство_по_ubuntu_desktop_14_04/терминал</a:t>
            </a:r>
            <a:endParaRPr lang="ru-RU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7BFCA1F3-6AF7-4E01-8A48-578B204B90EC}"/>
              </a:ext>
            </a:extLst>
          </p:cNvPr>
          <p:cNvSpPr/>
          <p:nvPr/>
        </p:nvSpPr>
        <p:spPr>
          <a:xfrm>
            <a:off x="1320598" y="1856070"/>
            <a:ext cx="77049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/>
              <a:t>Командная строка (консоль)</a:t>
            </a:r>
            <a:r>
              <a:rPr lang="ru-RU" sz="2400" dirty="0"/>
              <a:t> – это текстовый интерфейс, в котором команды отдаются путем ввода текстовых строк с </a:t>
            </a:r>
            <a:r>
              <a:rPr lang="ru-RU" sz="2400"/>
              <a:t>клавиатуры .</a:t>
            </a:r>
            <a:endParaRPr lang="ru-RU" sz="2400" dirty="0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231095B-CA70-431D-8CC3-4B25B51E7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598" y="3285150"/>
            <a:ext cx="8979824" cy="677249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484DAB8-E4AF-4FA5-ACBE-FBE06D7D3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082" y="4560225"/>
            <a:ext cx="7012241" cy="522402"/>
          </a:xfrm>
          <a:prstGeom prst="rect">
            <a:avLst/>
          </a:prstGeom>
        </p:spPr>
      </p:pic>
      <p:pic>
        <p:nvPicPr>
          <p:cNvPr id="38" name="Picture 4" descr="Основные команды в консоли Linux">
            <a:extLst>
              <a:ext uri="{FF2B5EF4-FFF2-40B4-BE49-F238E27FC236}">
                <a16:creationId xmlns:a16="http://schemas.microsoft.com/office/drawing/2014/main" id="{0FA69B5D-7C92-466F-85DD-F065A8405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598" y="4110752"/>
            <a:ext cx="1108602" cy="9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3287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2_Станкевич\МойНетбук_2014\Фото\Избранное_Мое\Голова_Больше.jpg">
            <a:extLst>
              <a:ext uri="{FF2B5EF4-FFF2-40B4-BE49-F238E27FC236}">
                <a16:creationId xmlns:a16="http://schemas.microsoft.com/office/drawing/2014/main" id="{01D91A24-794F-4E15-A202-8172EB751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42" y="5013485"/>
            <a:ext cx="1778519" cy="171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D4F2B6A-A198-4E28-8890-999F17FFA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863" y="2077156"/>
            <a:ext cx="7915137" cy="478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A5F88C0-3EF2-4A1C-BC86-F97665F7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62</a:t>
            </a:fld>
            <a:endParaRPr lang="ru-RU"/>
          </a:p>
        </p:txBody>
      </p:sp>
      <p:sp>
        <p:nvSpPr>
          <p:cNvPr id="3" name="Пузырек для мыслей: облако 2">
            <a:extLst>
              <a:ext uri="{FF2B5EF4-FFF2-40B4-BE49-F238E27FC236}">
                <a16:creationId xmlns:a16="http://schemas.microsoft.com/office/drawing/2014/main" id="{1CEB17EF-1C8D-4F4B-AA6C-239AA462DDDE}"/>
              </a:ext>
            </a:extLst>
          </p:cNvPr>
          <p:cNvSpPr/>
          <p:nvPr/>
        </p:nvSpPr>
        <p:spPr>
          <a:xfrm>
            <a:off x="778934" y="505519"/>
            <a:ext cx="6897511" cy="1715911"/>
          </a:xfrm>
          <a:prstGeom prst="cloudCallout">
            <a:avLst>
              <a:gd name="adj1" fmla="val -30653"/>
              <a:gd name="adj2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rgbClr val="C00000"/>
                </a:solidFill>
              </a:rPr>
              <a:t>Если изучать консоль командной строки …</a:t>
            </a:r>
          </a:p>
        </p:txBody>
      </p:sp>
      <p:sp>
        <p:nvSpPr>
          <p:cNvPr id="4" name="Облачко с текстом: овальное 3">
            <a:extLst>
              <a:ext uri="{FF2B5EF4-FFF2-40B4-BE49-F238E27FC236}">
                <a16:creationId xmlns:a16="http://schemas.microsoft.com/office/drawing/2014/main" id="{9BB3C301-E892-45E8-987B-57C71EA267B9}"/>
              </a:ext>
            </a:extLst>
          </p:cNvPr>
          <p:cNvSpPr/>
          <p:nvPr/>
        </p:nvSpPr>
        <p:spPr>
          <a:xfrm>
            <a:off x="1411111" y="4105093"/>
            <a:ext cx="5012266" cy="1365955"/>
          </a:xfrm>
          <a:prstGeom prst="wedgeEllipseCallout">
            <a:avLst>
              <a:gd name="adj1" fmla="val 54617"/>
              <a:gd name="adj2" fmla="val -4163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… то изучайте </a:t>
            </a:r>
            <a:r>
              <a:rPr lang="en-US" sz="2400" b="1" dirty="0"/>
              <a:t>UNIX-</a:t>
            </a:r>
            <a:r>
              <a:rPr lang="ru-RU" sz="2400" dirty="0"/>
              <a:t>консоль!</a:t>
            </a:r>
          </a:p>
        </p:txBody>
      </p:sp>
    </p:spTree>
    <p:extLst>
      <p:ext uri="{BB962C8B-B14F-4D97-AF65-F5344CB8AC3E}">
        <p14:creationId xmlns:p14="http://schemas.microsoft.com/office/powerpoint/2010/main" val="818977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A7E2E25-85A1-4179-8DB0-95CE9B00E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63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8106D1-F811-47EE-8400-78B2AC42F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29" y="276225"/>
            <a:ext cx="6391275" cy="63055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C94F35-63A1-4A9C-BEC3-58B47AAF2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811" y="689483"/>
            <a:ext cx="3084759" cy="2739517"/>
          </a:xfrm>
          <a:prstGeom prst="rect">
            <a:avLst/>
          </a:prstGeom>
        </p:spPr>
      </p:pic>
      <p:pic>
        <p:nvPicPr>
          <p:cNvPr id="5122" name="Picture 2" descr="Windows 10 — включаем bash">
            <a:extLst>
              <a:ext uri="{FF2B5EF4-FFF2-40B4-BE49-F238E27FC236}">
                <a16:creationId xmlns:a16="http://schemas.microsoft.com/office/drawing/2014/main" id="{2F418682-1392-4038-8B29-AF659363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89" y="3215392"/>
            <a:ext cx="39528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247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E5776E9-90FA-4E22-B168-9EBB173CD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343" y="0"/>
            <a:ext cx="7309657" cy="48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57062A9-5A7E-497C-A708-1085F6585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64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80E5B9-02C7-444F-A6BE-9FEE654957E0}"/>
              </a:ext>
            </a:extLst>
          </p:cNvPr>
          <p:cNvSpPr txBox="1"/>
          <p:nvPr/>
        </p:nvSpPr>
        <p:spPr>
          <a:xfrm>
            <a:off x="204459" y="640986"/>
            <a:ext cx="467788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800" b="1" dirty="0">
                <a:solidFill>
                  <a:srgbClr val="FF0000"/>
                </a:solidFill>
              </a:rPr>
              <a:t>100%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68431553-5DD1-40FA-B11C-14BAA2A53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839" y="2980267"/>
            <a:ext cx="5723247" cy="387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BC735B6A-0F02-4222-8EC2-5BBDE9793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448" y="3722280"/>
            <a:ext cx="5076896" cy="299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761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b="1" dirty="0">
                <a:solidFill>
                  <a:schemeClr val="tx2"/>
                </a:solidFill>
              </a:rPr>
              <a:t>Терминал командной строки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65</a:t>
            </a:fld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483A907-07D4-4761-BECC-202FF9785C74}"/>
              </a:ext>
            </a:extLst>
          </p:cNvPr>
          <p:cNvSpPr/>
          <p:nvPr/>
        </p:nvSpPr>
        <p:spPr>
          <a:xfrm>
            <a:off x="331432" y="5637172"/>
            <a:ext cx="5127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ighlight>
                  <a:srgbClr val="FFFF00"/>
                </a:highlight>
                <a:hlinkClick r:id="rId2"/>
              </a:rPr>
              <a:t>https://help </a:t>
            </a:r>
            <a:r>
              <a:rPr lang="ru-RU" dirty="0" err="1">
                <a:highlight>
                  <a:srgbClr val="FFFF00"/>
                </a:highlight>
                <a:hlinkClick r:id="rId2"/>
              </a:rPr>
              <a:t>ubuntu</a:t>
            </a:r>
            <a:r>
              <a:rPr lang="ru-RU" dirty="0">
                <a:highlight>
                  <a:srgbClr val="FFFF00"/>
                </a:highlight>
                <a:hlinkClick r:id="rId2"/>
              </a:rPr>
              <a:t> </a:t>
            </a:r>
            <a:r>
              <a:rPr lang="ru-RU" dirty="0" err="1">
                <a:highlight>
                  <a:srgbClr val="FFFF00"/>
                </a:highlight>
                <a:hlinkClick r:id="rId2"/>
              </a:rPr>
              <a:t>ru</a:t>
            </a:r>
            <a:r>
              <a:rPr lang="ru-RU" dirty="0">
                <a:highlight>
                  <a:srgbClr val="FFFF00"/>
                </a:highlight>
                <a:hlinkClick r:id="rId2"/>
              </a:rPr>
              <a:t>/wiki/gnome_terminal</a:t>
            </a:r>
            <a:endParaRPr lang="ru-RU" dirty="0">
              <a:highlight>
                <a:srgbClr val="FFFF00"/>
              </a:highlight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A404477E-CC4D-4631-91F9-C737A5D2DFFA}"/>
              </a:ext>
            </a:extLst>
          </p:cNvPr>
          <p:cNvSpPr/>
          <p:nvPr/>
        </p:nvSpPr>
        <p:spPr>
          <a:xfrm>
            <a:off x="1230488" y="1763913"/>
            <a:ext cx="6675261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400" b="1" dirty="0"/>
              <a:t>Терминал</a:t>
            </a:r>
            <a:r>
              <a:rPr lang="ru-RU" sz="2400" dirty="0"/>
              <a:t> - это только одна из программ, которые </a:t>
            </a:r>
            <a:r>
              <a:rPr lang="ru-RU" sz="2400" b="1" dirty="0">
                <a:solidFill>
                  <a:srgbClr val="C00000"/>
                </a:solidFill>
              </a:rPr>
              <a:t>эмулируют</a:t>
            </a:r>
            <a:r>
              <a:rPr lang="ru-RU" sz="2400" b="1" dirty="0"/>
              <a:t> </a:t>
            </a:r>
            <a:r>
              <a:rPr lang="ru-RU" sz="2400" b="1"/>
              <a:t>работу </a:t>
            </a:r>
            <a:r>
              <a:rPr lang="ru-RU" sz="2400" b="1">
                <a:solidFill>
                  <a:srgbClr val="0070C0"/>
                </a:solidFill>
              </a:rPr>
              <a:t>консоли</a:t>
            </a:r>
            <a:r>
              <a:rPr lang="ru-RU" sz="2400" b="1"/>
              <a:t>.</a:t>
            </a:r>
            <a:endParaRPr lang="ru-RU" sz="2400" dirty="0"/>
          </a:p>
          <a:p>
            <a:pPr algn="just">
              <a:spcAft>
                <a:spcPts val="1200"/>
              </a:spcAft>
            </a:pPr>
            <a:r>
              <a:rPr lang="ru-RU" sz="2400" b="1" dirty="0"/>
              <a:t>GNOME </a:t>
            </a:r>
            <a:r>
              <a:rPr lang="ru-RU" sz="2400" b="1" dirty="0" err="1"/>
              <a:t>Terminal</a:t>
            </a:r>
            <a:r>
              <a:rPr lang="ru-RU" sz="2400" dirty="0"/>
              <a:t> – программа, штатный эмулятор терминала в среде </a:t>
            </a:r>
            <a:r>
              <a:rPr lang="ru-RU" sz="2400" b="1" dirty="0"/>
              <a:t>GNOME</a:t>
            </a:r>
            <a:r>
              <a:rPr lang="ru-RU" sz="2400" dirty="0"/>
              <a:t>  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FB66C68-7691-4179-8290-C38BEF0FF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841" y="4633527"/>
            <a:ext cx="4753245" cy="1188311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C27AFF19-2ABA-4F4C-8DC0-8851A4963DDE}"/>
              </a:ext>
            </a:extLst>
          </p:cNvPr>
          <p:cNvSpPr/>
          <p:nvPr/>
        </p:nvSpPr>
        <p:spPr>
          <a:xfrm>
            <a:off x="331432" y="6240567"/>
            <a:ext cx="9607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ighlight>
                  <a:srgbClr val="FFFF00"/>
                </a:highlight>
                <a:hlinkClick r:id="rId4"/>
              </a:rPr>
              <a:t>https://help </a:t>
            </a:r>
            <a:r>
              <a:rPr lang="ru-RU" dirty="0" err="1">
                <a:highlight>
                  <a:srgbClr val="FFFF00"/>
                </a:highlight>
                <a:hlinkClick r:id="rId4"/>
              </a:rPr>
              <a:t>ubuntu</a:t>
            </a:r>
            <a:r>
              <a:rPr lang="ru-RU" dirty="0">
                <a:highlight>
                  <a:srgbClr val="FFFF00"/>
                </a:highlight>
                <a:hlinkClick r:id="rId4"/>
              </a:rPr>
              <a:t> </a:t>
            </a:r>
            <a:r>
              <a:rPr lang="ru-RU" dirty="0" err="1">
                <a:highlight>
                  <a:srgbClr val="FFFF00"/>
                </a:highlight>
                <a:hlinkClick r:id="rId4"/>
              </a:rPr>
              <a:t>ru</a:t>
            </a:r>
            <a:r>
              <a:rPr lang="ru-RU" dirty="0">
                <a:highlight>
                  <a:srgbClr val="FFFF00"/>
                </a:highlight>
                <a:hlinkClick r:id="rId4"/>
              </a:rPr>
              <a:t>/wiki/руководство_по_ubuntu_desktop_14_04/терминал</a:t>
            </a:r>
            <a:endParaRPr lang="ru-RU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1B8AC27-9990-4BB5-8000-5A37000A7319}"/>
              </a:ext>
            </a:extLst>
          </p:cNvPr>
          <p:cNvGrpSpPr>
            <a:grpSpLocks noChangeAspect="1"/>
          </p:cNvGrpSpPr>
          <p:nvPr/>
        </p:nvGrpSpPr>
        <p:grpSpPr>
          <a:xfrm>
            <a:off x="8157746" y="1186359"/>
            <a:ext cx="3983793" cy="2754351"/>
            <a:chOff x="8410826" y="1451163"/>
            <a:chExt cx="3656119" cy="2527801"/>
          </a:xfrm>
        </p:grpSpPr>
        <p:pic>
          <p:nvPicPr>
            <p:cNvPr id="28" name="Picture 4" descr="Похожее изображение">
              <a:extLst>
                <a:ext uri="{FF2B5EF4-FFF2-40B4-BE49-F238E27FC236}">
                  <a16:creationId xmlns:a16="http://schemas.microsoft.com/office/drawing/2014/main" id="{9E989279-ECB0-45AE-A73B-8C08380020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0826" y="1451163"/>
              <a:ext cx="3656119" cy="2415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AB42A28D-EC93-42BB-9E0F-D3F3D088D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10826" y="3792155"/>
              <a:ext cx="3656119" cy="186809"/>
            </a:xfrm>
            <a:prstGeom prst="rect">
              <a:avLst/>
            </a:prstGeom>
          </p:spPr>
        </p:pic>
      </p:grp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CAF5CE0A-D04E-45DC-BA44-983D0FCB7D5A}"/>
              </a:ext>
            </a:extLst>
          </p:cNvPr>
          <p:cNvSpPr/>
          <p:nvPr/>
        </p:nvSpPr>
        <p:spPr>
          <a:xfrm>
            <a:off x="1016001" y="3950835"/>
            <a:ext cx="5576711" cy="131160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 </a:t>
            </a:r>
            <a:r>
              <a:rPr lang="en-US" sz="2400" b="1" dirty="0"/>
              <a:t>Ubuntu</a:t>
            </a:r>
            <a:r>
              <a:rPr lang="ru-RU" sz="2400" dirty="0"/>
              <a:t> эмулятор терминала для среды </a:t>
            </a:r>
            <a:r>
              <a:rPr lang="ru-RU" sz="2400" b="1" dirty="0"/>
              <a:t>GNOME</a:t>
            </a:r>
            <a:r>
              <a:rPr lang="ru-RU" sz="2400" dirty="0"/>
              <a:t> уже установлен </a:t>
            </a:r>
            <a:r>
              <a:rPr lang="ru-RU" sz="2400"/>
              <a:t>по </a:t>
            </a:r>
            <a:r>
              <a:rPr lang="ru-RU" sz="2400" b="1"/>
              <a:t>умолчанию.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0586948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Picture 17" descr="Эмулятор терминала Tilix">
            <a:extLst>
              <a:ext uri="{FF2B5EF4-FFF2-40B4-BE49-F238E27FC236}">
                <a16:creationId xmlns:a16="http://schemas.microsoft.com/office/drawing/2014/main" id="{A5AA891C-7A23-4D17-9994-8E160FBBE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93" y="4678895"/>
            <a:ext cx="2750193" cy="148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Эмулятор терминала Aminal">
            <a:extLst>
              <a:ext uri="{FF2B5EF4-FFF2-40B4-BE49-F238E27FC236}">
                <a16:creationId xmlns:a16="http://schemas.microsoft.com/office/drawing/2014/main" id="{F32F4BF6-B904-4505-9A8C-585592F12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920" y="4232370"/>
            <a:ext cx="2445089" cy="19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b="1" dirty="0">
                <a:solidFill>
                  <a:schemeClr val="tx2"/>
                </a:solidFill>
              </a:rPr>
              <a:t>Разновидности терминала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66</a:t>
            </a:fld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6938AFC-8C7D-4AC6-9592-FC22457138A1}"/>
              </a:ext>
            </a:extLst>
          </p:cNvPr>
          <p:cNvSpPr/>
          <p:nvPr/>
        </p:nvSpPr>
        <p:spPr>
          <a:xfrm>
            <a:off x="110327" y="1732729"/>
            <a:ext cx="838691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b="1" dirty="0" err="1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Hyper</a:t>
            </a:r>
            <a:endParaRPr lang="ru-RU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AA2E499-E3AB-41F5-8644-C87DB5127AD8}"/>
              </a:ext>
            </a:extLst>
          </p:cNvPr>
          <p:cNvSpPr/>
          <p:nvPr/>
        </p:nvSpPr>
        <p:spPr>
          <a:xfrm>
            <a:off x="2493463" y="1732729"/>
            <a:ext cx="889987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b="1" dirty="0" err="1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Guake</a:t>
            </a:r>
            <a:endParaRPr lang="ru-RU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786F681-3F20-4D2C-AA56-C79A726B98E5}"/>
              </a:ext>
            </a:extLst>
          </p:cNvPr>
          <p:cNvSpPr/>
          <p:nvPr/>
        </p:nvSpPr>
        <p:spPr>
          <a:xfrm>
            <a:off x="4922292" y="1732729"/>
            <a:ext cx="1095172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b="1" dirty="0" err="1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Konsole</a:t>
            </a:r>
            <a:endParaRPr lang="ru-RU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5267A59-936A-41E9-A5DA-2717889E9285}"/>
              </a:ext>
            </a:extLst>
          </p:cNvPr>
          <p:cNvSpPr/>
          <p:nvPr/>
        </p:nvSpPr>
        <p:spPr>
          <a:xfrm>
            <a:off x="7019636" y="1738603"/>
            <a:ext cx="2343610" cy="552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b="1" dirty="0" err="1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Qterminal</a:t>
            </a:r>
            <a:r>
              <a:rPr lang="ru-RU" b="1" dirty="0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000" b="1" dirty="0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— легковесный эмулятор терминала на базе </a:t>
            </a:r>
            <a:r>
              <a:rPr lang="ru-RU" sz="1000" b="1" dirty="0" err="1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Qt</a:t>
            </a:r>
            <a:endParaRPr lang="ru-RU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56EE2A7-7097-4937-AE2E-27FBF2BE41E4}"/>
              </a:ext>
            </a:extLst>
          </p:cNvPr>
          <p:cNvSpPr/>
          <p:nvPr/>
        </p:nvSpPr>
        <p:spPr>
          <a:xfrm>
            <a:off x="9555213" y="1732728"/>
            <a:ext cx="1373005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b="1" dirty="0" err="1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Terminator</a:t>
            </a:r>
            <a:endParaRPr lang="ru-RU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4F6ECD9-22E0-49C9-87D6-1A21BD75D6D5}"/>
              </a:ext>
            </a:extLst>
          </p:cNvPr>
          <p:cNvSpPr/>
          <p:nvPr/>
        </p:nvSpPr>
        <p:spPr>
          <a:xfrm>
            <a:off x="110327" y="4179380"/>
            <a:ext cx="800219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XFCE</a:t>
            </a:r>
            <a:endParaRPr lang="ru-RU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C32C5E9-427D-4996-AB39-7BEDEC2F4E8C}"/>
              </a:ext>
            </a:extLst>
          </p:cNvPr>
          <p:cNvSpPr/>
          <p:nvPr/>
        </p:nvSpPr>
        <p:spPr>
          <a:xfrm>
            <a:off x="2448669" y="4179380"/>
            <a:ext cx="1552541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b="1" dirty="0" err="1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Terminology</a:t>
            </a:r>
            <a:endParaRPr lang="ru-RU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AE537E8-1A17-41BB-8267-270F4C08968A}"/>
              </a:ext>
            </a:extLst>
          </p:cNvPr>
          <p:cNvSpPr/>
          <p:nvPr/>
        </p:nvSpPr>
        <p:spPr>
          <a:xfrm>
            <a:off x="7099393" y="4179380"/>
            <a:ext cx="642163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b="1" dirty="0" err="1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Tilix</a:t>
            </a:r>
            <a:endParaRPr lang="ru-RU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5DE94D0-231E-4686-AA55-5B303A97C9CA}"/>
              </a:ext>
            </a:extLst>
          </p:cNvPr>
          <p:cNvSpPr/>
          <p:nvPr/>
        </p:nvSpPr>
        <p:spPr>
          <a:xfrm>
            <a:off x="11127566" y="4232370"/>
            <a:ext cx="954107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b="1" dirty="0" err="1">
                <a:solidFill>
                  <a:schemeClr val="bg1">
                    <a:lumMod val="95000"/>
                  </a:schemeClr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Aminal</a:t>
            </a:r>
            <a:endParaRPr lang="ru-RU" b="1" dirty="0">
              <a:solidFill>
                <a:schemeClr val="bg1">
                  <a:lumMod val="95000"/>
                </a:schemeClr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0AEFB239-9BDB-40AA-AA5F-FBDCAAD3A733}"/>
              </a:ext>
            </a:extLst>
          </p:cNvPr>
          <p:cNvSpPr/>
          <p:nvPr/>
        </p:nvSpPr>
        <p:spPr>
          <a:xfrm>
            <a:off x="208069" y="6267601"/>
            <a:ext cx="9166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https://techrocks </a:t>
            </a:r>
            <a:r>
              <a:rPr lang="ru-RU" u="sng" dirty="0" err="1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ru</a:t>
            </a:r>
            <a:r>
              <a:rPr lang="ru-RU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/2019/08/29/10-best-terminal-emulators-for-linux/</a:t>
            </a:r>
            <a:endParaRPr lang="ru-RU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43" name="Picture 19" descr="Эмулятор терминала Lilyterm">
            <a:extLst>
              <a:ext uri="{FF2B5EF4-FFF2-40B4-BE49-F238E27FC236}">
                <a16:creationId xmlns:a16="http://schemas.microsoft.com/office/drawing/2014/main" id="{27E4B285-2F35-44CF-B55B-B88CF0D06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301" y="4584955"/>
            <a:ext cx="2357046" cy="157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6E3E40D-B366-4048-8756-2CB0BFF07D07}"/>
              </a:ext>
            </a:extLst>
          </p:cNvPr>
          <p:cNvSpPr/>
          <p:nvPr/>
        </p:nvSpPr>
        <p:spPr>
          <a:xfrm>
            <a:off x="4694301" y="4179380"/>
            <a:ext cx="1082348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b="1" dirty="0" err="1">
                <a:solidFill>
                  <a:srgbClr val="000000"/>
                </a:solidFill>
                <a:latin typeface="Roboto"/>
                <a:ea typeface="Times New Roman" panose="02020603050405020304" pitchFamily="18" charset="0"/>
                <a:cs typeface="Times New Roman" panose="02020603050405020304" pitchFamily="18" charset="0"/>
              </a:rPr>
              <a:t>Lilyterm</a:t>
            </a:r>
            <a:endParaRPr lang="ru-RU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45" name="Picture 21" descr="Эмулятор терминала Terminology">
            <a:extLst>
              <a:ext uri="{FF2B5EF4-FFF2-40B4-BE49-F238E27FC236}">
                <a16:creationId xmlns:a16="http://schemas.microsoft.com/office/drawing/2014/main" id="{74C6C490-1EDF-4193-8CB9-A7C3A9463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080" y="4598095"/>
            <a:ext cx="2077788" cy="155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Эмулятор терминала XFCE">
            <a:extLst>
              <a:ext uri="{FF2B5EF4-FFF2-40B4-BE49-F238E27FC236}">
                <a16:creationId xmlns:a16="http://schemas.microsoft.com/office/drawing/2014/main" id="{8BDCE1A8-C290-4598-A8C0-661BD0C1F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7" y="4602330"/>
            <a:ext cx="2341952" cy="155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Эмулятор терминала Terminator">
            <a:extLst>
              <a:ext uri="{FF2B5EF4-FFF2-40B4-BE49-F238E27FC236}">
                <a16:creationId xmlns:a16="http://schemas.microsoft.com/office/drawing/2014/main" id="{769B5B79-5B63-4A32-8759-D05F1F73D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213" y="2377621"/>
            <a:ext cx="2552502" cy="145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Эмулятор терминала QTerminal">
            <a:extLst>
              <a:ext uri="{FF2B5EF4-FFF2-40B4-BE49-F238E27FC236}">
                <a16:creationId xmlns:a16="http://schemas.microsoft.com/office/drawing/2014/main" id="{A2FEA0F8-4767-40B0-882D-4E5A7E70D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636" y="2404369"/>
            <a:ext cx="2475796" cy="14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Терминал Konsole">
            <a:extLst>
              <a:ext uri="{FF2B5EF4-FFF2-40B4-BE49-F238E27FC236}">
                <a16:creationId xmlns:a16="http://schemas.microsoft.com/office/drawing/2014/main" id="{9F49AB37-9DFB-4308-BFEA-05E66488A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292" y="2198959"/>
            <a:ext cx="2041430" cy="163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Терминал Guake">
            <a:extLst>
              <a:ext uri="{FF2B5EF4-FFF2-40B4-BE49-F238E27FC236}">
                <a16:creationId xmlns:a16="http://schemas.microsoft.com/office/drawing/2014/main" id="{543E582C-6CBB-4F68-9BF9-EF6FD7F8E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463" y="2326695"/>
            <a:ext cx="2372915" cy="150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Терминал Hyper">
            <a:extLst>
              <a:ext uri="{FF2B5EF4-FFF2-40B4-BE49-F238E27FC236}">
                <a16:creationId xmlns:a16="http://schemas.microsoft.com/office/drawing/2014/main" id="{1B73D9F3-7BB6-4299-BE94-810868E7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26" y="2326695"/>
            <a:ext cx="2340154" cy="150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345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9ECE931-1FAB-4DB0-B9F6-23D7F0BBF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67</a:t>
            </a:fld>
            <a:endParaRPr lang="ru-RU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59D1396-2709-4118-8BFD-339A86E8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0588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b="1" dirty="0">
                <a:solidFill>
                  <a:schemeClr val="tx2"/>
                </a:solidFill>
              </a:rPr>
              <a:t>Компилятор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68</a:t>
            </a:fld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C4A8A5-F07B-4F9D-B103-44BB763A3EBF}"/>
              </a:ext>
            </a:extLst>
          </p:cNvPr>
          <p:cNvSpPr/>
          <p:nvPr/>
        </p:nvSpPr>
        <p:spPr>
          <a:xfrm>
            <a:off x="331432" y="6280075"/>
            <a:ext cx="8004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https://andreyex </a:t>
            </a:r>
            <a:r>
              <a:rPr lang="ru-RU" u="sng" dirty="0" err="1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ru</a:t>
            </a:r>
            <a:r>
              <a:rPr lang="ru-RU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/ubuntu/kak-ustanovit-kompilyator-gcc-na-ubuntu-18-04</a:t>
            </a:r>
            <a:endParaRPr lang="ru-RU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82F77-CFCF-48C5-82C7-BE64911A5827}"/>
              </a:ext>
            </a:extLst>
          </p:cNvPr>
          <p:cNvSpPr txBox="1"/>
          <p:nvPr/>
        </p:nvSpPr>
        <p:spPr>
          <a:xfrm>
            <a:off x="1129166" y="2066851"/>
            <a:ext cx="61183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800" dirty="0"/>
              <a:t>это специальная программа, которая переводит </a:t>
            </a:r>
            <a:r>
              <a:rPr lang="ru-RU" sz="2800" b="1" dirty="0"/>
              <a:t>текст программы</a:t>
            </a:r>
            <a:r>
              <a:rPr lang="ru-RU" sz="2800" dirty="0"/>
              <a:t>, написанный на языке программирования, в </a:t>
            </a:r>
            <a:r>
              <a:rPr lang="ru-RU" sz="2800" b="1" dirty="0"/>
              <a:t>набор </a:t>
            </a:r>
            <a:r>
              <a:rPr lang="ru-RU" sz="2800" b="1"/>
              <a:t>машинных кодов</a:t>
            </a:r>
            <a:r>
              <a:rPr lang="ru-RU" sz="2800"/>
              <a:t>.</a:t>
            </a:r>
            <a:endParaRPr lang="ru-RU" sz="28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9E95ECF-DB48-4A66-9E85-D7E6FA09D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688" y="1731433"/>
            <a:ext cx="4662311" cy="349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лачко с текстом: прямоугольное со скругленными углами 4">
            <a:extLst>
              <a:ext uri="{FF2B5EF4-FFF2-40B4-BE49-F238E27FC236}">
                <a16:creationId xmlns:a16="http://schemas.microsoft.com/office/drawing/2014/main" id="{268F31C0-CCA7-4A1B-ABA1-91DDCBFA02EF}"/>
              </a:ext>
            </a:extLst>
          </p:cNvPr>
          <p:cNvSpPr/>
          <p:nvPr/>
        </p:nvSpPr>
        <p:spPr>
          <a:xfrm>
            <a:off x="9459985" y="5699476"/>
            <a:ext cx="1727200" cy="575734"/>
          </a:xfrm>
          <a:prstGeom prst="wedgeRoundRectCallout">
            <a:avLst>
              <a:gd name="adj1" fmla="val 11847"/>
              <a:gd name="adj2" fmla="val -7867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solidFill>
                  <a:schemeClr val="tx1"/>
                </a:solidFill>
              </a:rPr>
              <a:t>Как </a:t>
            </a:r>
            <a:r>
              <a:rPr lang="ru-RU" sz="1800" b="1">
                <a:solidFill>
                  <a:schemeClr val="tx1"/>
                </a:solidFill>
              </a:rPr>
              <a:t>в .</a:t>
            </a:r>
            <a:r>
              <a:rPr lang="en-US" sz="1800" b="1">
                <a:solidFill>
                  <a:schemeClr val="tx1"/>
                </a:solidFill>
              </a:rPr>
              <a:t>NET.</a:t>
            </a:r>
            <a:endParaRPr lang="ru-RU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363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b="1" dirty="0">
                <a:solidFill>
                  <a:schemeClr val="tx2"/>
                </a:solidFill>
              </a:rPr>
              <a:t>Компиляция 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69</a:t>
            </a:fld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C4A8A5-F07B-4F9D-B103-44BB763A3EBF}"/>
              </a:ext>
            </a:extLst>
          </p:cNvPr>
          <p:cNvSpPr/>
          <p:nvPr/>
        </p:nvSpPr>
        <p:spPr>
          <a:xfrm>
            <a:off x="331432" y="6280075"/>
            <a:ext cx="8004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https://andreyex </a:t>
            </a:r>
            <a:r>
              <a:rPr lang="ru-RU" u="sng" dirty="0" err="1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ru</a:t>
            </a:r>
            <a:r>
              <a:rPr lang="ru-RU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/ubuntu/kak-ustanovit-kompilyator-gcc-na-ubuntu-18-04</a:t>
            </a:r>
            <a:endParaRPr lang="ru-RU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82F77-CFCF-48C5-82C7-BE64911A5827}"/>
              </a:ext>
            </a:extLst>
          </p:cNvPr>
          <p:cNvSpPr txBox="1"/>
          <p:nvPr/>
        </p:nvSpPr>
        <p:spPr>
          <a:xfrm>
            <a:off x="1129166" y="1930912"/>
            <a:ext cx="57796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сборка программы, включающая трансляцию всех модулей программы, написанных на исходных языках программирования высокого уровня и/или языке ассемблера, в эквивалентные программные модули на низкоуровневом языке, близком </a:t>
            </a:r>
            <a:r>
              <a:rPr lang="ru-RU" sz="2400"/>
              <a:t>машинному коду.</a:t>
            </a:r>
            <a:endParaRPr lang="ru-RU" sz="2400" dirty="0"/>
          </a:p>
        </p:txBody>
      </p:sp>
      <p:pic>
        <p:nvPicPr>
          <p:cNvPr id="5122" name="Picture 2" descr="Картинки по запросу компилятор">
            <a:extLst>
              <a:ext uri="{FF2B5EF4-FFF2-40B4-BE49-F238E27FC236}">
                <a16:creationId xmlns:a16="http://schemas.microsoft.com/office/drawing/2014/main" id="{C54D5CD6-ABEC-4A70-9653-731B388C9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184" y="1753018"/>
            <a:ext cx="4875919" cy="377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108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5458EE-7CEF-42C7-B094-6012DE4BF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операционной системы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B35A02-B6B6-45B8-B237-96041D33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</a:t>
            </a:fld>
            <a:endParaRPr lang="ru-RU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0290EAB-37C4-4ADA-BEA8-89A57A046FDD}"/>
              </a:ext>
            </a:extLst>
          </p:cNvPr>
          <p:cNvGrpSpPr/>
          <p:nvPr/>
        </p:nvGrpSpPr>
        <p:grpSpPr>
          <a:xfrm>
            <a:off x="4396029" y="2002559"/>
            <a:ext cx="6333066" cy="4023954"/>
            <a:chOff x="4396029" y="2002559"/>
            <a:chExt cx="6333066" cy="402395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1B9B889-FCB8-4884-B637-D89A943D2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4717" y="3564845"/>
              <a:ext cx="3492493" cy="2461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EDDA9A74-A190-4F1F-A4C9-F7FBF6F03540}"/>
                </a:ext>
              </a:extLst>
            </p:cNvPr>
            <p:cNvSpPr/>
            <p:nvPr/>
          </p:nvSpPr>
          <p:spPr>
            <a:xfrm>
              <a:off x="4396029" y="2002559"/>
              <a:ext cx="6333066" cy="4014419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1BF550B7-980A-4B62-911C-1D2BA25FE61A}"/>
                </a:ext>
              </a:extLst>
            </p:cNvPr>
            <p:cNvGrpSpPr/>
            <p:nvPr/>
          </p:nvGrpSpPr>
          <p:grpSpPr>
            <a:xfrm>
              <a:off x="4881615" y="2359831"/>
              <a:ext cx="5442401" cy="1383926"/>
              <a:chOff x="2685598" y="1622934"/>
              <a:chExt cx="5442401" cy="1383926"/>
            </a:xfrm>
          </p:grpSpPr>
          <p:sp>
            <p:nvSpPr>
              <p:cNvPr id="7" name="Прямоугольник: скругленные углы 6">
                <a:extLst>
                  <a:ext uri="{FF2B5EF4-FFF2-40B4-BE49-F238E27FC236}">
                    <a16:creationId xmlns:a16="http://schemas.microsoft.com/office/drawing/2014/main" id="{64DA3F4A-175F-45BB-8E09-7402640540FE}"/>
                  </a:ext>
                </a:extLst>
              </p:cNvPr>
              <p:cNvSpPr/>
              <p:nvPr/>
            </p:nvSpPr>
            <p:spPr>
              <a:xfrm>
                <a:off x="2685598" y="1622934"/>
                <a:ext cx="5442401" cy="1383926"/>
              </a:xfrm>
              <a:prstGeom prst="roundRect">
                <a:avLst/>
              </a:prstGeom>
              <a:noFill/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u="sng"/>
              </a:p>
            </p:txBody>
          </p:sp>
          <p:grpSp>
            <p:nvGrpSpPr>
              <p:cNvPr id="11" name="Группа 10">
                <a:extLst>
                  <a:ext uri="{FF2B5EF4-FFF2-40B4-BE49-F238E27FC236}">
                    <a16:creationId xmlns:a16="http://schemas.microsoft.com/office/drawing/2014/main" id="{7E931276-71C5-4A6C-9472-7E7CD8A9E359}"/>
                  </a:ext>
                </a:extLst>
              </p:cNvPr>
              <p:cNvGrpSpPr/>
              <p:nvPr/>
            </p:nvGrpSpPr>
            <p:grpSpPr>
              <a:xfrm>
                <a:off x="3045042" y="1725368"/>
                <a:ext cx="4912683" cy="1179058"/>
                <a:chOff x="3163860" y="1613100"/>
                <a:chExt cx="4912683" cy="1179058"/>
              </a:xfrm>
            </p:grpSpPr>
            <p:pic>
              <p:nvPicPr>
                <p:cNvPr id="4" name="Рисунок 3">
                  <a:extLst>
                    <a:ext uri="{FF2B5EF4-FFF2-40B4-BE49-F238E27FC236}">
                      <a16:creationId xmlns:a16="http://schemas.microsoft.com/office/drawing/2014/main" id="{10A7D56F-552A-4540-B254-90E3AE7363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0555" y="1613101"/>
                  <a:ext cx="1178149" cy="1179057"/>
                </a:xfrm>
                <a:prstGeom prst="rect">
                  <a:avLst/>
                </a:prstGeom>
              </p:spPr>
            </p:pic>
            <p:pic>
              <p:nvPicPr>
                <p:cNvPr id="5" name="Рисунок 4">
                  <a:extLst>
                    <a:ext uri="{FF2B5EF4-FFF2-40B4-BE49-F238E27FC236}">
                      <a16:creationId xmlns:a16="http://schemas.microsoft.com/office/drawing/2014/main" id="{BB040FB1-CF90-471D-B8FB-4ABDD98385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84966" y="1618562"/>
                  <a:ext cx="1167235" cy="1168135"/>
                </a:xfrm>
                <a:prstGeom prst="rect">
                  <a:avLst/>
                </a:prstGeom>
              </p:spPr>
            </p:pic>
            <p:pic>
              <p:nvPicPr>
                <p:cNvPr id="6" name="Рисунок 5">
                  <a:extLst>
                    <a:ext uri="{FF2B5EF4-FFF2-40B4-BE49-F238E27FC236}">
                      <a16:creationId xmlns:a16="http://schemas.microsoft.com/office/drawing/2014/main" id="{114143E0-C0FD-4547-9060-DE035A3642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3860" y="1654089"/>
                  <a:ext cx="1096235" cy="1097080"/>
                </a:xfrm>
                <a:prstGeom prst="rect">
                  <a:avLst/>
                </a:prstGeom>
              </p:spPr>
            </p:pic>
            <p:pic>
              <p:nvPicPr>
                <p:cNvPr id="10" name="Picture 8" descr="http://baikalspeczapchast.ru/thumb/2/ADZMoQMahMxATP7RoSSapQ/r/d/tech_large.png">
                  <a:extLst>
                    <a:ext uri="{FF2B5EF4-FFF2-40B4-BE49-F238E27FC236}">
                      <a16:creationId xmlns:a16="http://schemas.microsoft.com/office/drawing/2014/main" id="{DD546DC8-19C2-4264-B2CB-3D735E7D3E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19618" y="1613100"/>
                  <a:ext cx="1356925" cy="11790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3" name="Облачко с текстом: прямоугольное со скругленными углами 12">
              <a:extLst>
                <a:ext uri="{FF2B5EF4-FFF2-40B4-BE49-F238E27FC236}">
                  <a16:creationId xmlns:a16="http://schemas.microsoft.com/office/drawing/2014/main" id="{6669C237-112E-4CF3-8CE4-B02811552283}"/>
                </a:ext>
              </a:extLst>
            </p:cNvPr>
            <p:cNvSpPr/>
            <p:nvPr/>
          </p:nvSpPr>
          <p:spPr>
            <a:xfrm>
              <a:off x="5077284" y="4899601"/>
              <a:ext cx="2873026" cy="710019"/>
            </a:xfrm>
            <a:prstGeom prst="wedgeRoundRectCallout">
              <a:avLst>
                <a:gd name="adj1" fmla="val 67828"/>
                <a:gd name="adj2" fmla="val -48923"/>
                <a:gd name="adj3" fmla="val 16667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/>
                <a:t>Ядро системы</a:t>
              </a:r>
            </a:p>
          </p:txBody>
        </p:sp>
      </p:grpSp>
      <p:sp>
        <p:nvSpPr>
          <p:cNvPr id="15" name="Выноска: линия 14">
            <a:extLst>
              <a:ext uri="{FF2B5EF4-FFF2-40B4-BE49-F238E27FC236}">
                <a16:creationId xmlns:a16="http://schemas.microsoft.com/office/drawing/2014/main" id="{E02D5A51-2B8B-44E6-B416-EC6074EF6664}"/>
              </a:ext>
            </a:extLst>
          </p:cNvPr>
          <p:cNvSpPr/>
          <p:nvPr/>
        </p:nvSpPr>
        <p:spPr>
          <a:xfrm>
            <a:off x="1163870" y="4223905"/>
            <a:ext cx="3035616" cy="869243"/>
          </a:xfrm>
          <a:prstGeom prst="borderCallout1">
            <a:avLst>
              <a:gd name="adj1" fmla="val -2768"/>
              <a:gd name="adj2" fmla="val 73606"/>
              <a:gd name="adj3" fmla="val -66663"/>
              <a:gd name="adj4" fmla="val 106801"/>
            </a:avLst>
          </a:prstGeom>
          <a:solidFill>
            <a:schemeClr val="bg2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rgbClr val="C00000"/>
                </a:solidFill>
              </a:rPr>
              <a:t>Операционная система </a:t>
            </a:r>
          </a:p>
        </p:txBody>
      </p:sp>
      <p:sp>
        <p:nvSpPr>
          <p:cNvPr id="16" name="Облачко с текстом: прямоугольное со скругленными углами 15">
            <a:extLst>
              <a:ext uri="{FF2B5EF4-FFF2-40B4-BE49-F238E27FC236}">
                <a16:creationId xmlns:a16="http://schemas.microsoft.com/office/drawing/2014/main" id="{C3C2CCC5-5753-4473-8977-A5EEB1D182D3}"/>
              </a:ext>
            </a:extLst>
          </p:cNvPr>
          <p:cNvSpPr/>
          <p:nvPr/>
        </p:nvSpPr>
        <p:spPr>
          <a:xfrm>
            <a:off x="1212289" y="2107629"/>
            <a:ext cx="3035617" cy="1049235"/>
          </a:xfrm>
          <a:prstGeom prst="wedgeRoundRectCallout">
            <a:avLst>
              <a:gd name="adj1" fmla="val 74894"/>
              <a:gd name="adj2" fmla="val 37055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Системные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7705938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артинки по запросу компилятор Linux gcc/g++">
            <a:extLst>
              <a:ext uri="{FF2B5EF4-FFF2-40B4-BE49-F238E27FC236}">
                <a16:creationId xmlns:a16="http://schemas.microsoft.com/office/drawing/2014/main" id="{DB2696C3-DE57-4F6D-B20B-19ACA9709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68" y="1252955"/>
            <a:ext cx="4561319" cy="341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Коллекция компиляторов GNU </a:t>
            </a:r>
            <a:br>
              <a:rPr lang="en-US" b="1" dirty="0">
                <a:solidFill>
                  <a:schemeClr val="tx2"/>
                </a:solidFill>
              </a:rPr>
            </a:b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A86901-8E5F-4E07-BF86-A814F883F10F}"/>
              </a:ext>
            </a:extLst>
          </p:cNvPr>
          <p:cNvSpPr txBox="1"/>
          <p:nvPr/>
        </p:nvSpPr>
        <p:spPr>
          <a:xfrm>
            <a:off x="1129166" y="1911719"/>
            <a:ext cx="6494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400" b="1" dirty="0"/>
              <a:t>GCC</a:t>
            </a:r>
            <a:r>
              <a:rPr lang="ru-RU" sz="2400" dirty="0"/>
              <a:t> </a:t>
            </a:r>
            <a:r>
              <a:rPr lang="en-US" sz="2400" dirty="0"/>
              <a:t>(</a:t>
            </a:r>
            <a:r>
              <a:rPr lang="en-US" sz="2400" b="1" i="1" dirty="0"/>
              <a:t>GNU Compiler Collection</a:t>
            </a:r>
            <a:r>
              <a:rPr lang="ru-RU" sz="2400" dirty="0"/>
              <a:t>) – это коллекция компиляторов и библиотек для языков программирования C, C ++, </a:t>
            </a:r>
            <a:r>
              <a:rPr lang="ru-RU" sz="2400" dirty="0" err="1"/>
              <a:t>Objective</a:t>
            </a:r>
            <a:r>
              <a:rPr lang="ru-RU" sz="2400" dirty="0"/>
              <a:t>-C, </a:t>
            </a:r>
            <a:r>
              <a:rPr lang="ru-RU" sz="2400" dirty="0" err="1"/>
              <a:t>Fortran</a:t>
            </a:r>
            <a:r>
              <a:rPr lang="ru-RU" sz="2400" dirty="0"/>
              <a:t>, </a:t>
            </a:r>
            <a:r>
              <a:rPr lang="ru-RU" sz="2400" dirty="0" err="1"/>
              <a:t>Ada</a:t>
            </a:r>
            <a:r>
              <a:rPr lang="ru-RU" sz="2400" dirty="0"/>
              <a:t>, </a:t>
            </a:r>
            <a:r>
              <a:rPr lang="ru-RU" sz="2400" dirty="0" err="1"/>
              <a:t>Go</a:t>
            </a:r>
            <a:r>
              <a:rPr lang="ru-RU" sz="2400" dirty="0"/>
              <a:t> </a:t>
            </a:r>
            <a:r>
              <a:rPr lang="ru-RU" sz="2400"/>
              <a:t>и D</a:t>
            </a:r>
            <a:r>
              <a:rPr lang="en-US" sz="2400"/>
              <a:t>.</a:t>
            </a:r>
            <a:endParaRPr lang="en-US" sz="2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C4A8A5-F07B-4F9D-B103-44BB763A3EBF}"/>
              </a:ext>
            </a:extLst>
          </p:cNvPr>
          <p:cNvSpPr/>
          <p:nvPr/>
        </p:nvSpPr>
        <p:spPr>
          <a:xfrm>
            <a:off x="331432" y="6280075"/>
            <a:ext cx="8004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https://andreyex </a:t>
            </a:r>
            <a:r>
              <a:rPr lang="ru-RU" u="sng" dirty="0" err="1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ru</a:t>
            </a:r>
            <a:r>
              <a:rPr lang="ru-RU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/ubuntu/kak-ustanovit-kompilyator-gcc-na-ubuntu-18-04</a:t>
            </a:r>
            <a:endParaRPr lang="ru-RU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Облачко с текстом: прямоугольное со скругленными углами 4">
            <a:extLst>
              <a:ext uri="{FF2B5EF4-FFF2-40B4-BE49-F238E27FC236}">
                <a16:creationId xmlns:a16="http://schemas.microsoft.com/office/drawing/2014/main" id="{9B68A9AF-46BA-407D-9BC9-D7A4635E6260}"/>
              </a:ext>
            </a:extLst>
          </p:cNvPr>
          <p:cNvSpPr/>
          <p:nvPr/>
        </p:nvSpPr>
        <p:spPr>
          <a:xfrm>
            <a:off x="1305921" y="5159022"/>
            <a:ext cx="9565279" cy="800834"/>
          </a:xfrm>
          <a:prstGeom prst="wedgeRoundRectCallout">
            <a:avLst>
              <a:gd name="adj1" fmla="val 31120"/>
              <a:gd name="adj2" fmla="val -84592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</a:rPr>
              <a:t>Скорее всего в вашей системе </a:t>
            </a:r>
            <a:r>
              <a:rPr lang="ru-RU" sz="2400" b="1" dirty="0" err="1">
                <a:solidFill>
                  <a:schemeClr val="tx1"/>
                </a:solidFill>
              </a:rPr>
              <a:t>Linux</a:t>
            </a:r>
            <a:r>
              <a:rPr lang="ru-RU" sz="2400" dirty="0">
                <a:solidFill>
                  <a:schemeClr val="tx1"/>
                </a:solidFill>
              </a:rPr>
              <a:t> уже </a:t>
            </a:r>
            <a:r>
              <a:rPr lang="ru-RU" sz="2400">
                <a:solidFill>
                  <a:schemeClr val="tx1"/>
                </a:solidFill>
              </a:rPr>
              <a:t>установлен </a:t>
            </a:r>
            <a:r>
              <a:rPr lang="ru-RU" sz="2400" b="1">
                <a:solidFill>
                  <a:schemeClr val="tx1"/>
                </a:solidFill>
              </a:rPr>
              <a:t>gcc</a:t>
            </a:r>
            <a:r>
              <a:rPr lang="en-US" sz="2400">
                <a:solidFill>
                  <a:schemeClr val="tx1"/>
                </a:solidFill>
              </a:rPr>
              <a:t>.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13065-5F78-41D5-B8B2-C48F3500D9A3}"/>
              </a:ext>
            </a:extLst>
          </p:cNvPr>
          <p:cNvSpPr txBox="1"/>
          <p:nvPr/>
        </p:nvSpPr>
        <p:spPr>
          <a:xfrm>
            <a:off x="1701641" y="3628022"/>
            <a:ext cx="6366933" cy="12003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Многие проекты с открытым исходным кодом, включая инструменты GNU и ядро </a:t>
            </a:r>
            <a:r>
              <a:rPr lang="en-US" sz="2400" dirty="0"/>
              <a:t>Linux</a:t>
            </a:r>
            <a:r>
              <a:rPr lang="ru-RU" sz="2400" dirty="0"/>
              <a:t>, скомпилированы </a:t>
            </a:r>
            <a:r>
              <a:rPr lang="ru-RU" sz="2400"/>
              <a:t>с </a:t>
            </a:r>
            <a:r>
              <a:rPr lang="ru-RU" sz="2400" b="1"/>
              <a:t>GCC</a:t>
            </a:r>
            <a:r>
              <a:rPr lang="en-US" sz="240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848267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b="1" dirty="0">
                <a:solidFill>
                  <a:schemeClr val="tx2"/>
                </a:solidFill>
              </a:rPr>
              <a:t>Отладчик </a:t>
            </a:r>
            <a:r>
              <a:rPr lang="en-US" b="1" dirty="0">
                <a:solidFill>
                  <a:schemeClr val="tx2"/>
                </a:solidFill>
              </a:rPr>
              <a:t>GDB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71</a:t>
            </a:fld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C4A8A5-F07B-4F9D-B103-44BB763A3EBF}"/>
              </a:ext>
            </a:extLst>
          </p:cNvPr>
          <p:cNvSpPr/>
          <p:nvPr/>
        </p:nvSpPr>
        <p:spPr>
          <a:xfrm>
            <a:off x="331432" y="6280075"/>
            <a:ext cx="8004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 </a:t>
            </a:r>
            <a:r>
              <a:rPr lang="en-US" u="sng" dirty="0" err="1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maketecheasier</a:t>
            </a:r>
            <a:r>
              <a:rPr lang="en-US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 com/debug-program-using-gdb-linux/</a:t>
            </a:r>
            <a:endParaRPr lang="ru-RU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7AF25FE-6667-4575-901F-814EC5C11A89}"/>
              </a:ext>
            </a:extLst>
          </p:cNvPr>
          <p:cNvGrpSpPr/>
          <p:nvPr/>
        </p:nvGrpSpPr>
        <p:grpSpPr>
          <a:xfrm>
            <a:off x="0" y="3285748"/>
            <a:ext cx="12191998" cy="2618916"/>
            <a:chOff x="672996" y="3285748"/>
            <a:chExt cx="11519002" cy="2221939"/>
          </a:xfrm>
        </p:grpSpPr>
        <p:pic>
          <p:nvPicPr>
            <p:cNvPr id="6146" name="Picture 2" descr="Картинки по запросу отладчик linux">
              <a:extLst>
                <a:ext uri="{FF2B5EF4-FFF2-40B4-BE49-F238E27FC236}">
                  <a16:creationId xmlns:a16="http://schemas.microsoft.com/office/drawing/2014/main" id="{F0168F32-F3A5-44FE-85AF-D13C6C5229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96" y="3285748"/>
              <a:ext cx="6336640" cy="2221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Картинки по запросу gdb linux">
              <a:extLst>
                <a:ext uri="{FF2B5EF4-FFF2-40B4-BE49-F238E27FC236}">
                  <a16:creationId xmlns:a16="http://schemas.microsoft.com/office/drawing/2014/main" id="{4697C61E-D36E-45D0-8477-9C80E70E2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9635" y="3285748"/>
              <a:ext cx="5182363" cy="2221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466052-3784-4DD1-8E2E-BBDCA20307DF}"/>
              </a:ext>
            </a:extLst>
          </p:cNvPr>
          <p:cNvSpPr txBox="1"/>
          <p:nvPr/>
        </p:nvSpPr>
        <p:spPr>
          <a:xfrm>
            <a:off x="1129166" y="1864925"/>
            <a:ext cx="99903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800" b="1" dirty="0"/>
              <a:t>GNU </a:t>
            </a:r>
            <a:r>
              <a:rPr lang="ru-RU" sz="2800" b="1" dirty="0" err="1"/>
              <a:t>Debugger</a:t>
            </a:r>
            <a:r>
              <a:rPr lang="ru-RU" sz="2800" b="1" dirty="0"/>
              <a:t> (GDB) – </a:t>
            </a:r>
            <a:r>
              <a:rPr lang="ru-RU" sz="2800" dirty="0"/>
              <a:t>производит отладку программ написанных на многих </a:t>
            </a:r>
            <a:r>
              <a:rPr lang="ru-RU" sz="2800"/>
              <a:t>языках программирования.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31322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b="1" dirty="0">
                <a:solidFill>
                  <a:schemeClr val="tx2"/>
                </a:solidFill>
              </a:rPr>
              <a:t>Отладчик </a:t>
            </a:r>
            <a:r>
              <a:rPr lang="en-US" b="1" dirty="0">
                <a:solidFill>
                  <a:schemeClr val="tx2"/>
                </a:solidFill>
              </a:rPr>
              <a:t>GDB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72</a:t>
            </a:fld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C4A8A5-F07B-4F9D-B103-44BB763A3EBF}"/>
              </a:ext>
            </a:extLst>
          </p:cNvPr>
          <p:cNvSpPr/>
          <p:nvPr/>
        </p:nvSpPr>
        <p:spPr>
          <a:xfrm>
            <a:off x="331432" y="6280075"/>
            <a:ext cx="8004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 </a:t>
            </a:r>
            <a:r>
              <a:rPr lang="en-US" u="sng" dirty="0" err="1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maketecheasier</a:t>
            </a:r>
            <a:r>
              <a:rPr lang="en-US" u="sng" dirty="0">
                <a:solidFill>
                  <a:srgbClr val="0563C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 com/debug-program-using-gdb-linux/</a:t>
            </a:r>
            <a:endParaRPr lang="ru-RU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53E0CA9-B96F-404D-BCFB-0CF1C5533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1183" y="5212167"/>
            <a:ext cx="7728906" cy="7232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4400" b="1" dirty="0">
                <a:solidFill>
                  <a:schemeClr val="bg1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#</a:t>
            </a:r>
            <a:r>
              <a:rPr kumimoji="0" lang="en-US" altLang="ru-RU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ru-RU" altLang="ru-RU" sz="4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sudo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ru-RU" altLang="ru-RU" sz="4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apt-get</a:t>
            </a:r>
            <a:r>
              <a:rPr kumimoji="0" lang="ru-RU" altLang="ru-RU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ru-RU" altLang="ru-RU" sz="4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install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ru-RU" altLang="ru-RU" sz="4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gdb</a:t>
            </a:r>
            <a:r>
              <a:rPr kumimoji="0" lang="ru-RU" altLang="ru-RU" sz="4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4C2C1C-732E-4810-BEC7-75E5232B04B2}"/>
              </a:ext>
            </a:extLst>
          </p:cNvPr>
          <p:cNvSpPr txBox="1"/>
          <p:nvPr/>
        </p:nvSpPr>
        <p:spPr>
          <a:xfrm>
            <a:off x="1129166" y="1950636"/>
            <a:ext cx="90308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dirty="0"/>
              <a:t>переносимый отладчик проекта GNU, 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dirty="0"/>
              <a:t>работает на многих </a:t>
            </a:r>
            <a:r>
              <a:rPr lang="ru-RU" sz="2800"/>
              <a:t>UNIX-подобных системах.</a:t>
            </a:r>
            <a:endParaRPr lang="en-US" sz="2800" dirty="0"/>
          </a:p>
        </p:txBody>
      </p:sp>
      <p:sp>
        <p:nvSpPr>
          <p:cNvPr id="4" name="Облачко с текстом: прямоугольное со скругленными углами 3">
            <a:extLst>
              <a:ext uri="{FF2B5EF4-FFF2-40B4-BE49-F238E27FC236}">
                <a16:creationId xmlns:a16="http://schemas.microsoft.com/office/drawing/2014/main" id="{E6158B79-0D4C-4E6D-900A-6CE33FD5D7E9}"/>
              </a:ext>
            </a:extLst>
          </p:cNvPr>
          <p:cNvSpPr/>
          <p:nvPr/>
        </p:nvSpPr>
        <p:spPr>
          <a:xfrm>
            <a:off x="5000978" y="3429000"/>
            <a:ext cx="6350000" cy="1332089"/>
          </a:xfrm>
          <a:prstGeom prst="wedgeRoundRectCallout">
            <a:avLst>
              <a:gd name="adj1" fmla="val -34822"/>
              <a:gd name="adj2" fmla="val 667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/>
              <a:t>Возможно, он уже установлен в вашей системе, но для уверенности введите в терминале следующую команду:</a:t>
            </a:r>
          </a:p>
        </p:txBody>
      </p:sp>
    </p:spTree>
    <p:extLst>
      <p:ext uri="{BB962C8B-B14F-4D97-AF65-F5344CB8AC3E}">
        <p14:creationId xmlns:p14="http://schemas.microsoft.com/office/powerpoint/2010/main" val="22801273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Сообщество Либератум. Стравниваем дистрибутивы Linux">
            <a:extLst>
              <a:ext uri="{FF2B5EF4-FFF2-40B4-BE49-F238E27FC236}">
                <a16:creationId xmlns:a16="http://schemas.microsoft.com/office/drawing/2014/main" id="{D685DB74-EFBB-4085-AAA7-A4EB4EC71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11" y="4712263"/>
            <a:ext cx="5396089" cy="216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3675-E54B-4F5D-A91A-47D93507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Разработка ядра </a:t>
            </a:r>
            <a:r>
              <a:rPr lang="en-US" sz="3600" b="1" dirty="0"/>
              <a:t>Linux</a:t>
            </a:r>
            <a:endParaRPr lang="ru-RU" sz="3600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58F0DBF-1771-443A-8DAE-6FB7C131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CD7548-2B1E-41A1-B667-BA4A7EFE77B2}"/>
              </a:ext>
            </a:extLst>
          </p:cNvPr>
          <p:cNvSpPr txBox="1"/>
          <p:nvPr/>
        </p:nvSpPr>
        <p:spPr>
          <a:xfrm>
            <a:off x="1130270" y="2002559"/>
            <a:ext cx="83975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400" dirty="0"/>
              <a:t>Ядро  </a:t>
            </a:r>
            <a:r>
              <a:rPr lang="en-US" sz="2400" b="1" dirty="0"/>
              <a:t>Linux</a:t>
            </a:r>
            <a:r>
              <a:rPr lang="en-US" sz="2400" dirty="0"/>
              <a:t> </a:t>
            </a:r>
            <a:r>
              <a:rPr lang="ru-RU" sz="2400" dirty="0"/>
              <a:t>разрабатывается </a:t>
            </a:r>
            <a:r>
              <a:rPr lang="ru-RU" sz="2400" b="1" dirty="0"/>
              <a:t>большой, свободно организованной группой разработчиков</a:t>
            </a:r>
            <a:r>
              <a:rPr lang="ru-RU" sz="2400" dirty="0"/>
              <a:t>, от которых </a:t>
            </a:r>
            <a:r>
              <a:rPr lang="ru-RU" sz="2400" b="1" dirty="0">
                <a:solidFill>
                  <a:srgbClr val="0070C0"/>
                </a:solidFill>
              </a:rPr>
              <a:t>неиссякаемым потоком </a:t>
            </a:r>
            <a:r>
              <a:rPr lang="ru-RU" sz="2400" dirty="0"/>
              <a:t>идут </a:t>
            </a:r>
            <a:r>
              <a:rPr lang="ru-RU" sz="2400" b="1" dirty="0">
                <a:solidFill>
                  <a:srgbClr val="0070C0"/>
                </a:solidFill>
              </a:rPr>
              <a:t>небольшие изменения </a:t>
            </a:r>
            <a:r>
              <a:rPr lang="ru-RU" sz="2400" b="1" dirty="0"/>
              <a:t>в </a:t>
            </a:r>
            <a:r>
              <a:rPr lang="ru-RU" sz="2400" b="1"/>
              <a:t>исходном  коде.</a:t>
            </a:r>
            <a:endParaRPr lang="ru-RU" sz="2400" dirty="0"/>
          </a:p>
        </p:txBody>
      </p:sp>
      <p:sp>
        <p:nvSpPr>
          <p:cNvPr id="6" name="Облачко с текстом: овальное 5">
            <a:extLst>
              <a:ext uri="{FF2B5EF4-FFF2-40B4-BE49-F238E27FC236}">
                <a16:creationId xmlns:a16="http://schemas.microsoft.com/office/drawing/2014/main" id="{1067D6E7-9EE0-4595-A810-7AB7199371A9}"/>
              </a:ext>
            </a:extLst>
          </p:cNvPr>
          <p:cNvSpPr/>
          <p:nvPr/>
        </p:nvSpPr>
        <p:spPr>
          <a:xfrm>
            <a:off x="4459112" y="3429001"/>
            <a:ext cx="7337777" cy="1192454"/>
          </a:xfrm>
          <a:prstGeom prst="wedgeEllipseCallout">
            <a:avLst>
              <a:gd name="adj1" fmla="val -44735"/>
              <a:gd name="adj2" fmla="val -4470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Неиссякаемый поток </a:t>
            </a:r>
            <a:r>
              <a:rPr lang="ru-RU" sz="2400" b="1"/>
              <a:t>небольших изменений.</a:t>
            </a:r>
            <a:endParaRPr lang="ru-RU" sz="24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4259C9-5119-4658-A3DF-9B6CCD597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8532"/>
            <a:ext cx="1454604" cy="29294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1D1292-2E46-4537-8796-138E1F69B8AC}"/>
              </a:ext>
            </a:extLst>
          </p:cNvPr>
          <p:cNvSpPr txBox="1"/>
          <p:nvPr/>
        </p:nvSpPr>
        <p:spPr>
          <a:xfrm>
            <a:off x="1673193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243</a:t>
            </a:r>
          </a:p>
        </p:txBody>
      </p:sp>
    </p:spTree>
    <p:extLst>
      <p:ext uri="{BB962C8B-B14F-4D97-AF65-F5344CB8AC3E}">
        <p14:creationId xmlns:p14="http://schemas.microsoft.com/office/powerpoint/2010/main" val="3264627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E3675-E54B-4F5D-A91A-47D93507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/>
              <a:t>Разработка ядра </a:t>
            </a:r>
            <a:r>
              <a:rPr lang="en-US" sz="3600" b="1" dirty="0"/>
              <a:t>Linux</a:t>
            </a:r>
            <a:endParaRPr lang="ru-RU" sz="3600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58F0DBF-1771-443A-8DAE-6FB7C131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74</a:t>
            </a:fld>
            <a:endParaRPr lang="ru-RU"/>
          </a:p>
        </p:txBody>
      </p:sp>
      <p:sp>
        <p:nvSpPr>
          <p:cNvPr id="6" name="Облачко с текстом: овальное 5">
            <a:extLst>
              <a:ext uri="{FF2B5EF4-FFF2-40B4-BE49-F238E27FC236}">
                <a16:creationId xmlns:a16="http://schemas.microsoft.com/office/drawing/2014/main" id="{1067D6E7-9EE0-4595-A810-7AB7199371A9}"/>
              </a:ext>
            </a:extLst>
          </p:cNvPr>
          <p:cNvSpPr/>
          <p:nvPr/>
        </p:nvSpPr>
        <p:spPr>
          <a:xfrm>
            <a:off x="4662312" y="2119086"/>
            <a:ext cx="7337777" cy="1192454"/>
          </a:xfrm>
          <a:prstGeom prst="wedgeEllipseCallout">
            <a:avLst>
              <a:gd name="adj1" fmla="val -44735"/>
              <a:gd name="adj2" fmla="val -4470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Неиссякаемый поток </a:t>
            </a:r>
            <a:r>
              <a:rPr lang="ru-RU" sz="2400" b="1"/>
              <a:t>небольших изменений.</a:t>
            </a:r>
            <a:endParaRPr lang="ru-RU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DF7B7-261D-4B25-A879-DAA3F15EC1E4}"/>
              </a:ext>
            </a:extLst>
          </p:cNvPr>
          <p:cNvSpPr txBox="1"/>
          <p:nvPr/>
        </p:nvSpPr>
        <p:spPr>
          <a:xfrm>
            <a:off x="2092048" y="3704352"/>
            <a:ext cx="88468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800" dirty="0"/>
              <a:t>Ядро включает </a:t>
            </a:r>
            <a:r>
              <a:rPr lang="ru-RU" sz="2800" b="1" dirty="0">
                <a:solidFill>
                  <a:srgbClr val="FF0000"/>
                </a:solidFill>
              </a:rPr>
              <a:t>миллионы строк </a:t>
            </a:r>
            <a:r>
              <a:rPr lang="ru-RU" sz="2800" b="1" dirty="0"/>
              <a:t>программного кода</a:t>
            </a:r>
            <a:r>
              <a:rPr lang="ru-RU" sz="2800" dirty="0"/>
              <a:t>, но </a:t>
            </a:r>
            <a:r>
              <a:rPr lang="ru-RU" sz="2800" b="1" dirty="0"/>
              <a:t>изменения</a:t>
            </a:r>
            <a:r>
              <a:rPr lang="ru-RU" sz="2800" dirty="0"/>
              <a:t>,  присылаемые одним разработчиком </a:t>
            </a:r>
            <a:r>
              <a:rPr lang="ru-RU" sz="2800" b="1" dirty="0"/>
              <a:t>за один раз, </a:t>
            </a:r>
            <a:r>
              <a:rPr lang="ru-RU" sz="2800" b="1"/>
              <a:t>очень </a:t>
            </a:r>
            <a:r>
              <a:rPr lang="ru-RU" sz="2800" b="1">
                <a:solidFill>
                  <a:srgbClr val="0070C0"/>
                </a:solidFill>
              </a:rPr>
              <a:t>невелики</a:t>
            </a:r>
            <a:r>
              <a:rPr lang="ru-RU" sz="2800" b="1"/>
              <a:t>.</a:t>
            </a:r>
            <a:r>
              <a:rPr lang="ru-RU" sz="2800"/>
              <a:t> </a:t>
            </a:r>
            <a:endParaRPr lang="ru-RU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34259C9-5119-4658-A3DF-9B6CCD597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8532"/>
            <a:ext cx="1454604" cy="29294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1D1292-2E46-4537-8796-138E1F69B8AC}"/>
              </a:ext>
            </a:extLst>
          </p:cNvPr>
          <p:cNvSpPr txBox="1"/>
          <p:nvPr/>
        </p:nvSpPr>
        <p:spPr>
          <a:xfrm>
            <a:off x="1673193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243</a:t>
            </a:r>
          </a:p>
        </p:txBody>
      </p:sp>
    </p:spTree>
    <p:extLst>
      <p:ext uri="{BB962C8B-B14F-4D97-AF65-F5344CB8AC3E}">
        <p14:creationId xmlns:p14="http://schemas.microsoft.com/office/powerpoint/2010/main" val="25390057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C38F9-6C4C-46D2-B3E4-D1568EBC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diff-</a:t>
            </a:r>
            <a:r>
              <a:rPr lang="ru-RU" sz="4400" b="1" dirty="0"/>
              <a:t>файлы</a:t>
            </a:r>
            <a:endParaRPr lang="ru-RU" sz="4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394080-4966-4475-ABE0-1811AFDFF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7BF7D-F13E-429F-89FC-14E88F78B75B}"/>
              </a:ext>
            </a:extLst>
          </p:cNvPr>
          <p:cNvSpPr txBox="1"/>
          <p:nvPr/>
        </p:nvSpPr>
        <p:spPr>
          <a:xfrm>
            <a:off x="1130270" y="1965136"/>
            <a:ext cx="5586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400" dirty="0"/>
              <a:t>Разработчикам  </a:t>
            </a:r>
            <a:r>
              <a:rPr lang="ru-RU" sz="2400" b="1" dirty="0"/>
              <a:t>нет смысла пересылать все дерево исходных текстов ядра</a:t>
            </a:r>
            <a:r>
              <a:rPr lang="ru-RU" sz="2400" dirty="0"/>
              <a:t> всякий раз, когда вносится </a:t>
            </a:r>
            <a:r>
              <a:rPr lang="ru-RU" sz="2400"/>
              <a:t>небольшое изменение.</a:t>
            </a:r>
            <a:endParaRPr lang="ru-RU"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535E0FF-C6F6-44A8-BC34-00A6A67ED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095" y="1759112"/>
            <a:ext cx="4334905" cy="363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51489D-6F62-4448-A0C2-27B42643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8532"/>
            <a:ext cx="1454604" cy="292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C044C5-6312-47CA-BFDF-883BA1E3FB5C}"/>
              </a:ext>
            </a:extLst>
          </p:cNvPr>
          <p:cNvSpPr txBox="1"/>
          <p:nvPr/>
        </p:nvSpPr>
        <p:spPr>
          <a:xfrm>
            <a:off x="1673193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243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0449FE-133F-48A6-876A-76C38ABF0F62}"/>
              </a:ext>
            </a:extLst>
          </p:cNvPr>
          <p:cNvSpPr txBox="1"/>
          <p:nvPr/>
        </p:nvSpPr>
        <p:spPr>
          <a:xfrm>
            <a:off x="2079968" y="3624335"/>
            <a:ext cx="549487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400" dirty="0"/>
              <a:t>Вместо этого они </a:t>
            </a:r>
            <a:r>
              <a:rPr lang="ru-RU" sz="2400" b="1" dirty="0"/>
              <a:t>присылают </a:t>
            </a:r>
            <a:br>
              <a:rPr lang="ru-RU" sz="2400" b="1" dirty="0"/>
            </a:br>
            <a:r>
              <a:rPr lang="en-US" sz="2400" b="1">
                <a:solidFill>
                  <a:srgbClr val="C00000"/>
                </a:solidFill>
              </a:rPr>
              <a:t>diff-</a:t>
            </a:r>
            <a:r>
              <a:rPr lang="ru-RU" sz="2400" b="1">
                <a:solidFill>
                  <a:srgbClr val="C00000"/>
                </a:solidFill>
              </a:rPr>
              <a:t>файлы</a:t>
            </a:r>
            <a:r>
              <a:rPr lang="ru-RU" sz="2400" b="1"/>
              <a:t>.</a:t>
            </a:r>
            <a:r>
              <a:rPr lang="ru-RU" sz="2400"/>
              <a:t>  </a:t>
            </a:r>
            <a:endParaRPr lang="ru-RU" sz="2400" dirty="0"/>
          </a:p>
          <a:p>
            <a:pPr algn="just">
              <a:spcAft>
                <a:spcPts val="1200"/>
              </a:spcAft>
            </a:pPr>
            <a:r>
              <a:rPr lang="ru-RU" sz="2400" dirty="0"/>
              <a:t>Файлы описывают </a:t>
            </a:r>
            <a:r>
              <a:rPr lang="ru-RU" sz="2400" b="1" dirty="0"/>
              <a:t>различия между предыдущей </a:t>
            </a:r>
            <a:r>
              <a:rPr lang="ru-RU" sz="2400" dirty="0"/>
              <a:t>и </a:t>
            </a:r>
            <a:r>
              <a:rPr lang="ru-RU" sz="2400" b="1" dirty="0"/>
              <a:t>новой </a:t>
            </a:r>
            <a:r>
              <a:rPr lang="ru-RU" sz="2400" dirty="0"/>
              <a:t>версией ядра, включающей  </a:t>
            </a:r>
            <a:r>
              <a:rPr lang="ru-RU" sz="2400"/>
              <a:t>изменения разработчика.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833896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F4A82A-BECC-4CD5-AB91-35CED31F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</a:t>
            </a:r>
            <a:r>
              <a:rPr lang="ru-RU" sz="3200" b="1" dirty="0"/>
              <a:t>ара  программ « </a:t>
            </a:r>
            <a:r>
              <a:rPr lang="en-US" sz="3200" b="1" dirty="0"/>
              <a:t>diff/patch</a:t>
            </a:r>
            <a:r>
              <a:rPr lang="ru-RU" sz="3200" b="1" dirty="0"/>
              <a:t> </a:t>
            </a:r>
            <a:r>
              <a:rPr lang="ru-RU" b="1" dirty="0"/>
              <a:t>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60A3E94-F2F4-4DC6-B68C-10A84D361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76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20CFED-2079-41AC-9CC6-8EF4754D3890}"/>
              </a:ext>
            </a:extLst>
          </p:cNvPr>
          <p:cNvSpPr txBox="1"/>
          <p:nvPr/>
        </p:nvSpPr>
        <p:spPr>
          <a:xfrm>
            <a:off x="1130271" y="1714732"/>
            <a:ext cx="9931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Другой разработчик, получивший изменение, использует  программу  </a:t>
            </a:r>
            <a:r>
              <a:rPr lang="ru-RU" sz="2400" b="1" dirty="0" err="1"/>
              <a:t>patch</a:t>
            </a:r>
            <a:r>
              <a:rPr lang="ru-RU" sz="2400" dirty="0"/>
              <a:t>,  позволяющую  применить  предложенное  изменение к  своему  дереву  </a:t>
            </a:r>
            <a:r>
              <a:rPr lang="ru-RU" sz="2400"/>
              <a:t>исходных  текстов. 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4AED45-FBBB-4D93-B765-912C400EAD65}"/>
              </a:ext>
            </a:extLst>
          </p:cNvPr>
          <p:cNvSpPr txBox="1"/>
          <p:nvPr/>
        </p:nvSpPr>
        <p:spPr>
          <a:xfrm>
            <a:off x="2156177" y="3002843"/>
            <a:ext cx="905368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400" b="1" dirty="0"/>
              <a:t>Использование  пары  программ  </a:t>
            </a:r>
            <a:r>
              <a:rPr lang="en-US" sz="2400" b="1" dirty="0"/>
              <a:t>diff/patch</a:t>
            </a:r>
            <a:r>
              <a:rPr lang="ru-RU" sz="2400" b="1" dirty="0"/>
              <a:t> дает два важных преимущества:</a:t>
            </a:r>
          </a:p>
          <a:p>
            <a:pPr>
              <a:spcAft>
                <a:spcPts val="1200"/>
              </a:spcAft>
            </a:pPr>
            <a:r>
              <a:rPr lang="ru-RU" sz="2400" dirty="0"/>
              <a:t>   </a:t>
            </a:r>
            <a:r>
              <a:rPr lang="en-US" sz="2400" dirty="0"/>
              <a:t>diff-</a:t>
            </a:r>
            <a:r>
              <a:rPr lang="ru-RU" sz="2400" dirty="0"/>
              <a:t>файл очень невелик в сравнении с полным деревом исходных текстов;</a:t>
            </a:r>
          </a:p>
          <a:p>
            <a:pPr>
              <a:spcAft>
                <a:spcPts val="1200"/>
              </a:spcAft>
            </a:pPr>
            <a:r>
              <a:rPr lang="ru-RU" sz="2400" dirty="0"/>
              <a:t>   </a:t>
            </a:r>
            <a:r>
              <a:rPr lang="en-US" sz="2400" dirty="0"/>
              <a:t>diff-</a:t>
            </a:r>
            <a:r>
              <a:rPr lang="ru-RU" sz="2400" dirty="0"/>
              <a:t>файл наглядно показывает произведенные изменения, что позволяет экспертам быстро применить эти изменения и </a:t>
            </a:r>
            <a:r>
              <a:rPr lang="ru-RU" sz="2400"/>
              <a:t>оценить их.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0F54BA-4CA6-4603-8D78-99686FB7E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8532"/>
            <a:ext cx="1454604" cy="292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3C6B39-DC08-4A13-AE21-FE94366DB3E7}"/>
              </a:ext>
            </a:extLst>
          </p:cNvPr>
          <p:cNvSpPr txBox="1"/>
          <p:nvPr/>
        </p:nvSpPr>
        <p:spPr>
          <a:xfrm>
            <a:off x="1673193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243</a:t>
            </a:r>
          </a:p>
        </p:txBody>
      </p:sp>
    </p:spTree>
    <p:extLst>
      <p:ext uri="{BB962C8B-B14F-4D97-AF65-F5344CB8AC3E}">
        <p14:creationId xmlns:p14="http://schemas.microsoft.com/office/powerpoint/2010/main" val="7337037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4386277-B409-4027-B34D-30FDFE93F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77</a:t>
            </a:fld>
            <a:endParaRPr lang="ru-RU"/>
          </a:p>
        </p:txBody>
      </p:sp>
      <p:pic>
        <p:nvPicPr>
          <p:cNvPr id="2050" name="Picture 2" descr="http://mmedia.ozone.ru/multimedia/1019712450.jpg">
            <a:extLst>
              <a:ext uri="{FF2B5EF4-FFF2-40B4-BE49-F238E27FC236}">
                <a16:creationId xmlns:a16="http://schemas.microsoft.com/office/drawing/2014/main" id="{7F0D0C92-1437-4136-955E-6A3FEE236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584" y="744071"/>
            <a:ext cx="8224633" cy="597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yt3.ggpht.com/a/AGF-l79lpgyUJBB7zdBm8j25bNkC_Uup2IwjkkOkvQ=s900-c-k-c0xffffffff-no-rj-mo">
            <a:extLst>
              <a:ext uri="{FF2B5EF4-FFF2-40B4-BE49-F238E27FC236}">
                <a16:creationId xmlns:a16="http://schemas.microsoft.com/office/drawing/2014/main" id="{F38DA622-C5B6-4FAC-B521-4E333197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44" y="4166385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лачко с текстом: овальное 2">
            <a:extLst>
              <a:ext uri="{FF2B5EF4-FFF2-40B4-BE49-F238E27FC236}">
                <a16:creationId xmlns:a16="http://schemas.microsoft.com/office/drawing/2014/main" id="{530DB3BF-FC88-489F-959B-46BAD820B960}"/>
              </a:ext>
            </a:extLst>
          </p:cNvPr>
          <p:cNvSpPr/>
          <p:nvPr/>
        </p:nvSpPr>
        <p:spPr>
          <a:xfrm>
            <a:off x="1810870" y="1855695"/>
            <a:ext cx="3083859" cy="189008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i="1" dirty="0"/>
              <a:t>Кажется получилось…</a:t>
            </a:r>
          </a:p>
        </p:txBody>
      </p:sp>
    </p:spTree>
    <p:extLst>
      <p:ext uri="{BB962C8B-B14F-4D97-AF65-F5344CB8AC3E}">
        <p14:creationId xmlns:p14="http://schemas.microsoft.com/office/powerpoint/2010/main" val="24799848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EDF0225-3520-43A2-86DE-B6D6B9B1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78</a:t>
            </a:fld>
            <a:endParaRPr lang="ru-RU"/>
          </a:p>
        </p:txBody>
      </p:sp>
      <p:pic>
        <p:nvPicPr>
          <p:cNvPr id="3" name="Picture 2" descr="https://avatars.mds.yandex.net/get-pdb/2303218/8199cc1f-a39c-4968-9e25-976733b9637a/s1200">
            <a:extLst>
              <a:ext uri="{FF2B5EF4-FFF2-40B4-BE49-F238E27FC236}">
                <a16:creationId xmlns:a16="http://schemas.microsoft.com/office/drawing/2014/main" id="{3D29640A-1DF3-44F8-94D0-21293DF6B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54" y="640987"/>
            <a:ext cx="11879646" cy="621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13369D-B908-417F-B164-0BE8BF99413E}"/>
              </a:ext>
            </a:extLst>
          </p:cNvPr>
          <p:cNvSpPr txBox="1"/>
          <p:nvPr/>
        </p:nvSpPr>
        <p:spPr>
          <a:xfrm>
            <a:off x="311385" y="4527135"/>
            <a:ext cx="50882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200" b="1" u="sng" dirty="0">
                <a:solidFill>
                  <a:schemeClr val="bg1"/>
                </a:solidFill>
              </a:rPr>
              <a:t>Загрузка системы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200" b="1" u="sng" dirty="0">
                <a:solidFill>
                  <a:schemeClr val="bg1"/>
                </a:solidFill>
              </a:rPr>
              <a:t>Разделы диска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3200" b="1" u="sng" dirty="0">
                <a:solidFill>
                  <a:schemeClr val="bg1"/>
                </a:solidFill>
              </a:rPr>
              <a:t>Файловая система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2454BAC-9C54-40ED-B009-3F3D8FC34CFA}"/>
              </a:ext>
            </a:extLst>
          </p:cNvPr>
          <p:cNvSpPr txBox="1">
            <a:spLocks/>
          </p:cNvSpPr>
          <p:nvPr/>
        </p:nvSpPr>
        <p:spPr>
          <a:xfrm>
            <a:off x="311385" y="137407"/>
            <a:ext cx="9607661" cy="5992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tx2"/>
                </a:solidFill>
              </a:rPr>
              <a:t>Некоторые вопросы которые у вас появятся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32146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97E44C3-803F-4ADC-ABE2-DB31AF6E6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79</a:t>
            </a:fld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6F861-05C1-4EAB-A565-D7EA4DD62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10" y="0"/>
            <a:ext cx="8997245" cy="67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46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25DFBA5-FAEC-4012-B051-41469867A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</a:t>
            </a:fld>
            <a:endParaRPr lang="ru-RU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05D898A-C00A-4382-97BC-149A0D005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37" y="2192488"/>
            <a:ext cx="1658032" cy="136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DFA7FE4-7937-434D-B257-C5963E5906B0}"/>
              </a:ext>
            </a:extLst>
          </p:cNvPr>
          <p:cNvGrpSpPr/>
          <p:nvPr/>
        </p:nvGrpSpPr>
        <p:grpSpPr>
          <a:xfrm>
            <a:off x="4531496" y="1417022"/>
            <a:ext cx="6904148" cy="4351599"/>
            <a:chOff x="4396029" y="2002559"/>
            <a:chExt cx="6460619" cy="4023954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E87478B-E86A-4F7D-865E-7D8A77E57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4717" y="3564845"/>
              <a:ext cx="3492493" cy="2461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CB4B73C-82EF-4719-86F5-B65F28C2D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0429" y="4009768"/>
              <a:ext cx="1186219" cy="977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F65D75AC-A278-4F65-BC99-B00597976785}"/>
                </a:ext>
              </a:extLst>
            </p:cNvPr>
            <p:cNvSpPr/>
            <p:nvPr/>
          </p:nvSpPr>
          <p:spPr>
            <a:xfrm>
              <a:off x="4396029" y="2002559"/>
              <a:ext cx="6333066" cy="4014419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77C96C4-90DF-4BAB-869C-BCAAA9E01783}"/>
                </a:ext>
              </a:extLst>
            </p:cNvPr>
            <p:cNvGrpSpPr/>
            <p:nvPr/>
          </p:nvGrpSpPr>
          <p:grpSpPr>
            <a:xfrm>
              <a:off x="4881615" y="2359831"/>
              <a:ext cx="5442401" cy="1383926"/>
              <a:chOff x="2685598" y="1622934"/>
              <a:chExt cx="5442401" cy="1383926"/>
            </a:xfrm>
          </p:grpSpPr>
          <p:sp>
            <p:nvSpPr>
              <p:cNvPr id="14" name="Прямоугольник: скругленные углы 13">
                <a:extLst>
                  <a:ext uri="{FF2B5EF4-FFF2-40B4-BE49-F238E27FC236}">
                    <a16:creationId xmlns:a16="http://schemas.microsoft.com/office/drawing/2014/main" id="{E6883579-9153-4ED9-87DA-7FA5F60F68D2}"/>
                  </a:ext>
                </a:extLst>
              </p:cNvPr>
              <p:cNvSpPr/>
              <p:nvPr/>
            </p:nvSpPr>
            <p:spPr>
              <a:xfrm>
                <a:off x="2685598" y="1622934"/>
                <a:ext cx="5442401" cy="1383926"/>
              </a:xfrm>
              <a:prstGeom prst="roundRect">
                <a:avLst/>
              </a:prstGeom>
              <a:noFill/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u="sng"/>
              </a:p>
            </p:txBody>
          </p:sp>
          <p:grpSp>
            <p:nvGrpSpPr>
              <p:cNvPr id="15" name="Группа 14">
                <a:extLst>
                  <a:ext uri="{FF2B5EF4-FFF2-40B4-BE49-F238E27FC236}">
                    <a16:creationId xmlns:a16="http://schemas.microsoft.com/office/drawing/2014/main" id="{BE274BEB-291E-4E68-843F-06A9146BC7B2}"/>
                  </a:ext>
                </a:extLst>
              </p:cNvPr>
              <p:cNvGrpSpPr/>
              <p:nvPr/>
            </p:nvGrpSpPr>
            <p:grpSpPr>
              <a:xfrm>
                <a:off x="3045042" y="1725368"/>
                <a:ext cx="4912683" cy="1179058"/>
                <a:chOff x="3163860" y="1613100"/>
                <a:chExt cx="4912683" cy="1179058"/>
              </a:xfrm>
            </p:grpSpPr>
            <p:pic>
              <p:nvPicPr>
                <p:cNvPr id="16" name="Рисунок 15">
                  <a:extLst>
                    <a:ext uri="{FF2B5EF4-FFF2-40B4-BE49-F238E27FC236}">
                      <a16:creationId xmlns:a16="http://schemas.microsoft.com/office/drawing/2014/main" id="{C9AB6701-3F0A-491D-BE73-3B87B3E937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0555" y="1613101"/>
                  <a:ext cx="1178149" cy="1179057"/>
                </a:xfrm>
                <a:prstGeom prst="rect">
                  <a:avLst/>
                </a:prstGeom>
              </p:spPr>
            </p:pic>
            <p:pic>
              <p:nvPicPr>
                <p:cNvPr id="17" name="Рисунок 16">
                  <a:extLst>
                    <a:ext uri="{FF2B5EF4-FFF2-40B4-BE49-F238E27FC236}">
                      <a16:creationId xmlns:a16="http://schemas.microsoft.com/office/drawing/2014/main" id="{D3331DD2-ACB2-418C-9179-A34733B6E5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84966" y="1618562"/>
                  <a:ext cx="1167235" cy="1168135"/>
                </a:xfrm>
                <a:prstGeom prst="rect">
                  <a:avLst/>
                </a:prstGeom>
              </p:spPr>
            </p:pic>
            <p:pic>
              <p:nvPicPr>
                <p:cNvPr id="18" name="Рисунок 17">
                  <a:extLst>
                    <a:ext uri="{FF2B5EF4-FFF2-40B4-BE49-F238E27FC236}">
                      <a16:creationId xmlns:a16="http://schemas.microsoft.com/office/drawing/2014/main" id="{8D4E5C5B-E139-48AA-8E5F-C7EF87953B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3860" y="1654089"/>
                  <a:ext cx="1096235" cy="1097080"/>
                </a:xfrm>
                <a:prstGeom prst="rect">
                  <a:avLst/>
                </a:prstGeom>
              </p:spPr>
            </p:pic>
            <p:pic>
              <p:nvPicPr>
                <p:cNvPr id="19" name="Picture 8" descr="http://baikalspeczapchast.ru/thumb/2/ADZMoQMahMxATP7RoSSapQ/r/d/tech_large.png">
                  <a:extLst>
                    <a:ext uri="{FF2B5EF4-FFF2-40B4-BE49-F238E27FC236}">
                      <a16:creationId xmlns:a16="http://schemas.microsoft.com/office/drawing/2014/main" id="{CA54E703-38BE-45F3-BA81-90460AE75F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19618" y="1613100"/>
                  <a:ext cx="1356925" cy="11790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2" name="Облачко с текстом: прямоугольное со скругленными углами 11">
              <a:extLst>
                <a:ext uri="{FF2B5EF4-FFF2-40B4-BE49-F238E27FC236}">
                  <a16:creationId xmlns:a16="http://schemas.microsoft.com/office/drawing/2014/main" id="{A4E6A950-5AD1-43F9-A2BA-45899D89385E}"/>
                </a:ext>
              </a:extLst>
            </p:cNvPr>
            <p:cNvSpPr/>
            <p:nvPr/>
          </p:nvSpPr>
          <p:spPr>
            <a:xfrm>
              <a:off x="5077284" y="4899601"/>
              <a:ext cx="2873026" cy="710019"/>
            </a:xfrm>
            <a:prstGeom prst="wedgeRoundRectCallout">
              <a:avLst>
                <a:gd name="adj1" fmla="val 67828"/>
                <a:gd name="adj2" fmla="val -48923"/>
                <a:gd name="adj3" fmla="val 16667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/>
                <a:t>Ядро системы</a:t>
              </a:r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BCA25521-4175-44BC-81D5-2EA9F15AA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9210" y="4445351"/>
              <a:ext cx="1186219" cy="1186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Выноска: линия 19">
            <a:extLst>
              <a:ext uri="{FF2B5EF4-FFF2-40B4-BE49-F238E27FC236}">
                <a16:creationId xmlns:a16="http://schemas.microsoft.com/office/drawing/2014/main" id="{CB28935D-2669-4772-92B8-49395F278C82}"/>
              </a:ext>
            </a:extLst>
          </p:cNvPr>
          <p:cNvSpPr/>
          <p:nvPr/>
        </p:nvSpPr>
        <p:spPr>
          <a:xfrm>
            <a:off x="1267433" y="4659557"/>
            <a:ext cx="3035616" cy="869243"/>
          </a:xfrm>
          <a:prstGeom prst="borderCallout1">
            <a:avLst>
              <a:gd name="adj1" fmla="val -2768"/>
              <a:gd name="adj2" fmla="val 73606"/>
              <a:gd name="adj3" fmla="val -65364"/>
              <a:gd name="adj4" fmla="val 108660"/>
            </a:avLst>
          </a:prstGeom>
          <a:solidFill>
            <a:schemeClr val="bg2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rgbClr val="C00000"/>
                </a:solidFill>
              </a:rPr>
              <a:t>Операционная система </a:t>
            </a:r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D4D8DEC5-215E-456E-9FBE-CF9B0949E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871" y="2183405"/>
            <a:ext cx="1405178" cy="13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прямоугольное со скругленными углами 5">
            <a:extLst>
              <a:ext uri="{FF2B5EF4-FFF2-40B4-BE49-F238E27FC236}">
                <a16:creationId xmlns:a16="http://schemas.microsoft.com/office/drawing/2014/main" id="{F456111C-76D2-4D78-81C2-B12E44420037}"/>
              </a:ext>
            </a:extLst>
          </p:cNvPr>
          <p:cNvSpPr/>
          <p:nvPr/>
        </p:nvSpPr>
        <p:spPr>
          <a:xfrm>
            <a:off x="1368326" y="1039654"/>
            <a:ext cx="3035617" cy="1049235"/>
          </a:xfrm>
          <a:prstGeom prst="wedgeRoundRectCallout">
            <a:avLst>
              <a:gd name="adj1" fmla="val 74522"/>
              <a:gd name="adj2" fmla="val 45662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Системные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450683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Главная загрузочная запись (</a:t>
            </a:r>
            <a:r>
              <a:rPr lang="ru-RU" b="1" i="1" dirty="0">
                <a:solidFill>
                  <a:schemeClr val="tx2"/>
                </a:solidFill>
              </a:rPr>
              <a:t>MBR</a:t>
            </a:r>
            <a:r>
              <a:rPr lang="ru-RU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80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CBAA08-5993-4030-84F6-860D2186F7B3}"/>
              </a:ext>
            </a:extLst>
          </p:cNvPr>
          <p:cNvSpPr txBox="1"/>
          <p:nvPr/>
        </p:nvSpPr>
        <p:spPr>
          <a:xfrm>
            <a:off x="1219477" y="2048922"/>
            <a:ext cx="524905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i="1" dirty="0" err="1">
                <a:solidFill>
                  <a:schemeClr val="bg1"/>
                </a:solidFill>
              </a:rPr>
              <a:t>Main</a:t>
            </a:r>
            <a:r>
              <a:rPr lang="ru-RU" sz="2400" b="1" i="1" dirty="0">
                <a:solidFill>
                  <a:schemeClr val="bg1"/>
                </a:solidFill>
              </a:rPr>
              <a:t>/</a:t>
            </a:r>
            <a:r>
              <a:rPr lang="ru-RU" sz="2400" b="1" i="1" dirty="0" err="1">
                <a:solidFill>
                  <a:schemeClr val="bg1"/>
                </a:solidFill>
              </a:rPr>
              <a:t>Master</a:t>
            </a:r>
            <a:r>
              <a:rPr lang="ru-RU" sz="2400" b="1" i="1" dirty="0">
                <a:solidFill>
                  <a:schemeClr val="bg1"/>
                </a:solidFill>
              </a:rPr>
              <a:t> </a:t>
            </a:r>
            <a:r>
              <a:rPr lang="ru-RU" sz="2400" b="1" i="1" dirty="0" err="1">
                <a:solidFill>
                  <a:schemeClr val="bg1"/>
                </a:solidFill>
              </a:rPr>
              <a:t>Boot</a:t>
            </a:r>
            <a:r>
              <a:rPr lang="ru-RU" sz="2400" b="1" i="1" dirty="0">
                <a:solidFill>
                  <a:schemeClr val="bg1"/>
                </a:solidFill>
              </a:rPr>
              <a:t> </a:t>
            </a:r>
            <a:r>
              <a:rPr lang="ru-RU" sz="2400" b="1" i="1" dirty="0" err="1">
                <a:solidFill>
                  <a:schemeClr val="bg1"/>
                </a:solidFill>
              </a:rPr>
              <a:t>Record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3D216E-9247-44C4-ABB7-691D881C8BBE}"/>
              </a:ext>
            </a:extLst>
          </p:cNvPr>
          <p:cNvSpPr txBox="1"/>
          <p:nvPr/>
        </p:nvSpPr>
        <p:spPr>
          <a:xfrm>
            <a:off x="1129166" y="2806265"/>
            <a:ext cx="5519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MBR </a:t>
            </a:r>
            <a:r>
              <a:rPr lang="ru-RU" sz="2400" b="1" dirty="0"/>
              <a:t>небольшая программа</a:t>
            </a:r>
            <a:r>
              <a:rPr lang="ru-RU" sz="2400" dirty="0"/>
              <a:t>, записанная на </a:t>
            </a:r>
            <a:r>
              <a:rPr lang="ru-RU" sz="2400"/>
              <a:t>самом носителе.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5440B4-EDE4-4782-AD6A-B0AC48450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681" y="1552575"/>
            <a:ext cx="4715228" cy="5226958"/>
          </a:xfrm>
          <a:prstGeom prst="rect">
            <a:avLst/>
          </a:prstGeom>
        </p:spPr>
      </p:pic>
      <p:sp>
        <p:nvSpPr>
          <p:cNvPr id="8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C989790C-29BC-4FF0-A947-B50E3D480A3D}"/>
              </a:ext>
            </a:extLst>
          </p:cNvPr>
          <p:cNvSpPr/>
          <p:nvPr/>
        </p:nvSpPr>
        <p:spPr>
          <a:xfrm>
            <a:off x="1343377" y="3932940"/>
            <a:ext cx="5305779" cy="2093639"/>
          </a:xfrm>
          <a:prstGeom prst="wedgeRoundRectCallout">
            <a:avLst>
              <a:gd name="adj1" fmla="val 62982"/>
              <a:gd name="adj2" fmla="val -410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sz="2400" dirty="0">
                <a:solidFill>
                  <a:schemeClr val="tx1"/>
                </a:solidFill>
              </a:rPr>
              <a:t>MBR лежит в </a:t>
            </a:r>
            <a:r>
              <a:rPr lang="ru-RU" sz="2400" b="1" dirty="0">
                <a:solidFill>
                  <a:schemeClr val="tx1"/>
                </a:solidFill>
              </a:rPr>
              <a:t>первом физическом секторе </a:t>
            </a:r>
            <a:r>
              <a:rPr lang="ru-RU" sz="2400" dirty="0">
                <a:solidFill>
                  <a:schemeClr val="tx1"/>
                </a:solidFill>
              </a:rPr>
              <a:t>жесткого диска и играет основную роль в загрузке </a:t>
            </a:r>
            <a:r>
              <a:rPr lang="ru-RU" sz="2400">
                <a:solidFill>
                  <a:schemeClr val="tx1"/>
                </a:solidFill>
              </a:rPr>
              <a:t>операционной системы. </a:t>
            </a:r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0832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DC38255-4F76-40F5-81DB-141C93F8F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39C32-0B7B-4CF3-A0E0-47FF5BD942A6}"/>
              </a:ext>
            </a:extLst>
          </p:cNvPr>
          <p:cNvSpPr txBox="1"/>
          <p:nvPr/>
        </p:nvSpPr>
        <p:spPr>
          <a:xfrm>
            <a:off x="1129164" y="2314826"/>
            <a:ext cx="7721325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3000"/>
              </a:spcAft>
            </a:pPr>
            <a:r>
              <a:rPr lang="ru-RU" sz="2800" dirty="0"/>
              <a:t>MBR выбирает из какого раздела необходимо загрузить </a:t>
            </a:r>
            <a:r>
              <a:rPr lang="ru-RU" sz="2800"/>
              <a:t>операционную систему.</a:t>
            </a:r>
            <a:endParaRPr lang="ru-RU" sz="2800" dirty="0"/>
          </a:p>
          <a:p>
            <a:pPr algn="just">
              <a:spcAft>
                <a:spcPts val="3000"/>
              </a:spcAft>
            </a:pPr>
            <a:r>
              <a:rPr lang="ru-RU" sz="2800" dirty="0"/>
              <a:t>Содержит информацию о разделах жесткого диска,  </a:t>
            </a:r>
            <a:r>
              <a:rPr lang="ru-RU" sz="2800" b="1" i="1" dirty="0"/>
              <a:t>таблицу разделов </a:t>
            </a:r>
            <a:r>
              <a:rPr lang="ru-RU" sz="2800" dirty="0"/>
              <a:t>(</a:t>
            </a:r>
            <a:r>
              <a:rPr lang="ru-RU" sz="2800" b="1" i="1" dirty="0" err="1">
                <a:solidFill>
                  <a:srgbClr val="0070C0"/>
                </a:solidFill>
              </a:rPr>
              <a:t>partitions</a:t>
            </a:r>
            <a:r>
              <a:rPr lang="ru-RU" sz="2800" b="1" i="1" dirty="0">
                <a:solidFill>
                  <a:srgbClr val="0070C0"/>
                </a:solidFill>
              </a:rPr>
              <a:t> </a:t>
            </a:r>
            <a:r>
              <a:rPr lang="ru-RU" sz="2800" b="1" i="1" err="1">
                <a:solidFill>
                  <a:srgbClr val="0070C0"/>
                </a:solidFill>
              </a:rPr>
              <a:t>table</a:t>
            </a:r>
            <a:r>
              <a:rPr lang="ru-RU" sz="2800"/>
              <a:t>).</a:t>
            </a:r>
            <a:endParaRPr lang="ru-RU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DC75E-C997-436D-B4A6-6B8CFDE862BD}"/>
              </a:ext>
            </a:extLst>
          </p:cNvPr>
          <p:cNvSpPr txBox="1"/>
          <p:nvPr/>
        </p:nvSpPr>
        <p:spPr>
          <a:xfrm>
            <a:off x="1129164" y="1066306"/>
            <a:ext cx="9719458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 err="1">
                <a:solidFill>
                  <a:schemeClr val="bg1"/>
                </a:solidFill>
              </a:rPr>
              <a:t>Main</a:t>
            </a:r>
            <a:r>
              <a:rPr lang="ru-RU" sz="2800" b="1" i="1" dirty="0">
                <a:solidFill>
                  <a:schemeClr val="bg1"/>
                </a:solidFill>
              </a:rPr>
              <a:t>/</a:t>
            </a:r>
            <a:r>
              <a:rPr lang="ru-RU" sz="2800" b="1" i="1" dirty="0" err="1">
                <a:solidFill>
                  <a:schemeClr val="bg1"/>
                </a:solidFill>
              </a:rPr>
              <a:t>Master</a:t>
            </a:r>
            <a:r>
              <a:rPr lang="ru-RU" sz="2800" b="1" i="1" dirty="0">
                <a:solidFill>
                  <a:schemeClr val="bg1"/>
                </a:solidFill>
              </a:rPr>
              <a:t> </a:t>
            </a:r>
            <a:r>
              <a:rPr lang="ru-RU" sz="2800" b="1" i="1" dirty="0" err="1">
                <a:solidFill>
                  <a:schemeClr val="bg1"/>
                </a:solidFill>
              </a:rPr>
              <a:t>Boot</a:t>
            </a:r>
            <a:r>
              <a:rPr lang="ru-RU" sz="2800" b="1" i="1" dirty="0">
                <a:solidFill>
                  <a:schemeClr val="bg1"/>
                </a:solidFill>
              </a:rPr>
              <a:t> </a:t>
            </a:r>
            <a:r>
              <a:rPr lang="ru-RU" sz="2800" b="1" i="1" dirty="0" err="1">
                <a:solidFill>
                  <a:schemeClr val="bg1"/>
                </a:solidFill>
              </a:rPr>
              <a:t>Record</a:t>
            </a:r>
            <a:endParaRPr lang="ru-R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7095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b="1" dirty="0">
                <a:solidFill>
                  <a:schemeClr val="tx2"/>
                </a:solidFill>
              </a:rPr>
              <a:t>Таблица разделов жесткого диска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2E4B6-5E24-40E2-9B4D-617AA28C3A20}"/>
              </a:ext>
            </a:extLst>
          </p:cNvPr>
          <p:cNvSpPr txBox="1"/>
          <p:nvPr/>
        </p:nvSpPr>
        <p:spPr>
          <a:xfrm>
            <a:off x="1129166" y="2760180"/>
            <a:ext cx="5144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является частью </a:t>
            </a:r>
            <a:r>
              <a:rPr lang="en-US" sz="2800" dirty="0"/>
              <a:t>MBR</a:t>
            </a:r>
            <a:endParaRPr lang="ru-RU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D56F2E-02C6-411B-AB94-4E4850B854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81422" y="1864925"/>
            <a:ext cx="5426427" cy="3124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7C847-9BE0-4713-9016-A26A4532CF24}"/>
              </a:ext>
            </a:extLst>
          </p:cNvPr>
          <p:cNvSpPr txBox="1"/>
          <p:nvPr/>
        </p:nvSpPr>
        <p:spPr>
          <a:xfrm>
            <a:off x="1134174" y="4701874"/>
            <a:ext cx="10278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В MBR выделено </a:t>
            </a:r>
            <a:r>
              <a:rPr lang="ru-RU" sz="2400" b="1"/>
              <a:t>64 байта.</a:t>
            </a:r>
            <a:endParaRPr lang="ru-RU" sz="2400" b="1" dirty="0"/>
          </a:p>
          <a:p>
            <a:r>
              <a:rPr lang="ru-RU" sz="2400" b="1" dirty="0"/>
              <a:t>Каждая запись занимает </a:t>
            </a:r>
            <a:r>
              <a:rPr lang="ru-RU" sz="2400" b="1"/>
              <a:t>16 байт.</a:t>
            </a:r>
            <a:endParaRPr lang="ru-RU" sz="2400" b="1" dirty="0"/>
          </a:p>
          <a:p>
            <a:r>
              <a:rPr lang="ru-RU" sz="2400" b="1" dirty="0"/>
              <a:t>На жестком диске может быть создано </a:t>
            </a:r>
            <a:r>
              <a:rPr lang="ru-RU" sz="2400" b="1" u="sng" dirty="0"/>
              <a:t>не более </a:t>
            </a:r>
            <a:r>
              <a:rPr lang="ru-RU" sz="2400" b="1" u="sng"/>
              <a:t>4 разделов.</a:t>
            </a:r>
            <a:r>
              <a:rPr lang="ru-RU" sz="2400" b="1"/>
              <a:t> 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8527159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/>
          <a:lstStyle/>
          <a:p>
            <a:r>
              <a:rPr lang="ru-RU" b="1" dirty="0">
                <a:solidFill>
                  <a:schemeClr val="tx2"/>
                </a:solidFill>
              </a:rPr>
              <a:t>Разделы жесткого диска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83</a:t>
            </a:fld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6547E92-F5C5-4715-AF74-640B248C5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2899654"/>
            <a:ext cx="5105400" cy="35067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17ABD6-49C8-48D5-B5FE-4D6F9FB32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42" y="3896693"/>
            <a:ext cx="4380381" cy="285044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63B2BA2-93B2-4F0F-96F9-984964946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42" y="1677839"/>
            <a:ext cx="7402547" cy="209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583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Разделы жесткого диска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84</a:t>
            </a:fld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041FE14-EA96-44FC-B42B-78BFEC747AFA}"/>
              </a:ext>
            </a:extLst>
          </p:cNvPr>
          <p:cNvGrpSpPr/>
          <p:nvPr/>
        </p:nvGrpSpPr>
        <p:grpSpPr>
          <a:xfrm>
            <a:off x="6310489" y="2268048"/>
            <a:ext cx="5570935" cy="2715360"/>
            <a:chOff x="6096000" y="2268046"/>
            <a:chExt cx="5570935" cy="2715360"/>
          </a:xfrm>
        </p:grpSpPr>
        <p:pic>
          <p:nvPicPr>
            <p:cNvPr id="4098" name="Picture 2" descr="Краткий FAQ по MBR (Основная Загрузочная Запись)">
              <a:extLst>
                <a:ext uri="{FF2B5EF4-FFF2-40B4-BE49-F238E27FC236}">
                  <a16:creationId xmlns:a16="http://schemas.microsoft.com/office/drawing/2014/main" id="{E1C24DFC-9910-4121-AD87-A6BFA5759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234" y="2268046"/>
              <a:ext cx="2686701" cy="2715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Краткий FAQ по MBR (Основная Загрузочная Запись)">
              <a:extLst>
                <a:ext uri="{FF2B5EF4-FFF2-40B4-BE49-F238E27FC236}">
                  <a16:creationId xmlns:a16="http://schemas.microsoft.com/office/drawing/2014/main" id="{12B8ED2E-40B4-47D6-998E-43C8A4C13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268046"/>
              <a:ext cx="2744635" cy="2715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0120682-94DB-4F9C-BE7B-9AE52FDCA88D}"/>
              </a:ext>
            </a:extLst>
          </p:cNvPr>
          <p:cNvSpPr/>
          <p:nvPr/>
        </p:nvSpPr>
        <p:spPr>
          <a:xfrm>
            <a:off x="1129166" y="2374766"/>
            <a:ext cx="5305502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ru-RU" sz="2000" dirty="0">
                <a:solidFill>
                  <a:srgbClr val="333333"/>
                </a:solidFill>
                <a:latin typeface="Arial" panose="020B0604020202020204" pitchFamily="34" charset="0"/>
              </a:rPr>
              <a:t>скрытый раздел "</a:t>
            </a:r>
            <a:r>
              <a:rPr lang="ru-RU" sz="2000" dirty="0" err="1">
                <a:solidFill>
                  <a:srgbClr val="333333"/>
                </a:solidFill>
                <a:latin typeface="Arial" panose="020B0604020202020204" pitchFamily="34" charset="0"/>
              </a:rPr>
              <a:t>PQService</a:t>
            </a:r>
            <a:r>
              <a:rPr lang="ru-RU" sz="2000" dirty="0">
                <a:solidFill>
                  <a:srgbClr val="333333"/>
                </a:solidFill>
                <a:latin typeface="Arial" panose="020B0604020202020204" pitchFamily="34" charset="0"/>
              </a:rPr>
              <a:t>", 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ru-RU" sz="2000" dirty="0">
                <a:solidFill>
                  <a:srgbClr val="333333"/>
                </a:solidFill>
                <a:latin typeface="Arial" panose="020B0604020202020204" pitchFamily="34" charset="0"/>
              </a:rPr>
              <a:t>раздел с установленной системой "C:" 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ru-RU" sz="2000" dirty="0">
                <a:solidFill>
                  <a:srgbClr val="333333"/>
                </a:solidFill>
                <a:latin typeface="Arial" panose="020B0604020202020204" pitchFamily="34" charset="0"/>
              </a:rPr>
              <a:t>раздел для данных пользователя "D:" </a:t>
            </a:r>
          </a:p>
          <a:p>
            <a:pPr marL="342900" indent="-342900">
              <a:spcAft>
                <a:spcPts val="1800"/>
              </a:spcAft>
              <a:buFont typeface="+mj-lt"/>
              <a:buAutoNum type="arabicPeriod"/>
            </a:pPr>
            <a:r>
              <a:rPr lang="ru-RU" sz="2000" dirty="0">
                <a:solidFill>
                  <a:srgbClr val="333333"/>
                </a:solidFill>
                <a:latin typeface="Arial" panose="020B0604020202020204" pitchFamily="34" charset="0"/>
              </a:rPr>
              <a:t>скрытый раздел с </a:t>
            </a:r>
            <a:r>
              <a:rPr lang="ru-RU" sz="2000" dirty="0" err="1">
                <a:solidFill>
                  <a:srgbClr val="333333"/>
                </a:solidFill>
                <a:latin typeface="Arial" panose="020B0604020202020204" pitchFamily="34" charset="0"/>
              </a:rPr>
              <a:t>Instant-On-Arcade</a:t>
            </a:r>
            <a:r>
              <a:rPr lang="ru-RU" sz="2000" dirty="0">
                <a:solidFill>
                  <a:srgbClr val="333333"/>
                </a:solidFill>
                <a:latin typeface="Arial" panose="020B0604020202020204" pitchFamily="34" charset="0"/>
              </a:rPr>
              <a:t> "</a:t>
            </a:r>
            <a:r>
              <a:rPr lang="ru-RU" sz="2000" dirty="0" err="1">
                <a:solidFill>
                  <a:srgbClr val="333333"/>
                </a:solidFill>
                <a:latin typeface="Arial" panose="020B0604020202020204" pitchFamily="34" charset="0"/>
              </a:rPr>
              <a:t>IOArcade</a:t>
            </a:r>
            <a:r>
              <a:rPr lang="ru-RU" sz="2000" dirty="0">
                <a:solidFill>
                  <a:srgbClr val="333333"/>
                </a:solidFill>
                <a:latin typeface="Arial" panose="020B0604020202020204" pitchFamily="34" charset="0"/>
              </a:rPr>
              <a:t>", позволяющий загружать мультимедийную оболочку без загрузки основной операционной системы)</a:t>
            </a:r>
          </a:p>
        </p:txBody>
      </p:sp>
    </p:spTree>
    <p:extLst>
      <p:ext uri="{BB962C8B-B14F-4D97-AF65-F5344CB8AC3E}">
        <p14:creationId xmlns:p14="http://schemas.microsoft.com/office/powerpoint/2010/main" val="625496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Интерфейс расширяемой прошивки (EFI)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85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2E4B6-5E24-40E2-9B4D-617AA28C3A20}"/>
              </a:ext>
            </a:extLst>
          </p:cNvPr>
          <p:cNvSpPr txBox="1"/>
          <p:nvPr/>
        </p:nvSpPr>
        <p:spPr>
          <a:xfrm>
            <a:off x="1129166" y="1971131"/>
            <a:ext cx="6709909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>
                <a:solidFill>
                  <a:schemeClr val="bg1"/>
                </a:solidFill>
              </a:rPr>
              <a:t> EFI предназначен для замены BIOS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D649E-380A-428F-AE77-3B33A9CA51B9}"/>
              </a:ext>
            </a:extLst>
          </p:cNvPr>
          <p:cNvSpPr txBox="1"/>
          <p:nvPr/>
        </p:nvSpPr>
        <p:spPr>
          <a:xfrm>
            <a:off x="226217" y="6389903"/>
            <a:ext cx="9691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highlight>
                  <a:srgbClr val="FFFF00"/>
                </a:highlight>
                <a:hlinkClick r:id="rId2"/>
              </a:rPr>
              <a:t>https://ru </a:t>
            </a:r>
            <a:r>
              <a:rPr lang="en-US" sz="1400" b="1" dirty="0" err="1">
                <a:solidFill>
                  <a:srgbClr val="FFFF00"/>
                </a:solidFill>
                <a:highlight>
                  <a:srgbClr val="FFFF00"/>
                </a:highlight>
                <a:hlinkClick r:id="rId2"/>
              </a:rPr>
              <a:t>wikipedia</a:t>
            </a:r>
            <a:r>
              <a:rPr lang="en-US" sz="1400" b="1" dirty="0">
                <a:solidFill>
                  <a:srgbClr val="FFFF00"/>
                </a:solidFill>
                <a:highlight>
                  <a:srgbClr val="FFFF00"/>
                </a:highlight>
                <a:hlinkClick r:id="rId2"/>
              </a:rPr>
              <a:t> org/wiki/Extensible_Firmware_Interface</a:t>
            </a:r>
            <a:endParaRPr lang="ru-RU" sz="1400" b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41254-6DF5-4620-99FD-2DD9C55A8C33}"/>
              </a:ext>
            </a:extLst>
          </p:cNvPr>
          <p:cNvSpPr txBox="1"/>
          <p:nvPr/>
        </p:nvSpPr>
        <p:spPr>
          <a:xfrm>
            <a:off x="1605592" y="2687802"/>
            <a:ext cx="5757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sz="2400" b="1" dirty="0" err="1">
                <a:solidFill>
                  <a:srgbClr val="0070C0"/>
                </a:solidFill>
              </a:rPr>
              <a:t>Extensible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  <a:r>
              <a:rPr lang="ru-RU" sz="2400" b="1" dirty="0" err="1">
                <a:solidFill>
                  <a:srgbClr val="0070C0"/>
                </a:solidFill>
              </a:rPr>
              <a:t>Firmware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  <a:r>
              <a:rPr lang="ru-RU" sz="2400" b="1" dirty="0" err="1">
                <a:solidFill>
                  <a:srgbClr val="0070C0"/>
                </a:solidFill>
              </a:rPr>
              <a:t>Interface</a:t>
            </a:r>
            <a:r>
              <a:rPr lang="ru-RU" sz="2400" b="1" dirty="0">
                <a:solidFill>
                  <a:srgbClr val="0070C0"/>
                </a:solidFill>
              </a:rPr>
              <a:t> </a:t>
            </a:r>
            <a:r>
              <a:rPr lang="ru-RU" sz="2400" dirty="0"/>
              <a:t>– интерфейс между операционной системой и микропрограммами, управляющими низкоуровневыми </a:t>
            </a:r>
            <a:r>
              <a:rPr lang="ru-RU" sz="2400"/>
              <a:t>функциями оборудования</a:t>
            </a:r>
            <a:r>
              <a:rPr lang="en-US" sz="2400"/>
              <a:t>.</a:t>
            </a:r>
            <a:r>
              <a:rPr lang="ru-RU" sz="2400"/>
              <a:t> </a:t>
            </a:r>
            <a:endParaRPr lang="ru-RU" sz="2400" dirty="0"/>
          </a:p>
        </p:txBody>
      </p:sp>
      <p:pic>
        <p:nvPicPr>
          <p:cNvPr id="5124" name="Picture 4" descr="https://upload.wikimedia.org/wikipedia/commons/a/ab/Efi-simple.png">
            <a:extLst>
              <a:ext uri="{FF2B5EF4-FFF2-40B4-BE49-F238E27FC236}">
                <a16:creationId xmlns:a16="http://schemas.microsoft.com/office/drawing/2014/main" id="{143D94AC-6695-449B-8A3A-A6921AA8B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423" y="1960875"/>
            <a:ext cx="3856938" cy="293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DE25B6-7C89-45F6-9B29-4C6EBA0F3075}"/>
              </a:ext>
            </a:extLst>
          </p:cNvPr>
          <p:cNvSpPr txBox="1"/>
          <p:nvPr/>
        </p:nvSpPr>
        <p:spPr>
          <a:xfrm>
            <a:off x="1129166" y="4814387"/>
            <a:ext cx="94598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Основное назначение: </a:t>
            </a:r>
          </a:p>
          <a:p>
            <a:r>
              <a:rPr lang="ru-RU" sz="2400" dirty="0"/>
              <a:t>корректно инициализировать оборудование при включении системы и передать управление </a:t>
            </a:r>
            <a:r>
              <a:rPr lang="ru-RU" sz="2400"/>
              <a:t>загрузчику ОС</a:t>
            </a:r>
            <a:r>
              <a:rPr lang="en-US" sz="240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49902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6D66809-381C-4144-84D0-CB79A47B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86</a:t>
            </a:fld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63B077E-EE3B-438C-AA5C-6E9A383F3BF4}"/>
              </a:ext>
            </a:extLst>
          </p:cNvPr>
          <p:cNvSpPr/>
          <p:nvPr/>
        </p:nvSpPr>
        <p:spPr>
          <a:xfrm>
            <a:off x="1081304" y="3916205"/>
            <a:ext cx="107712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>
                <a:highlight>
                  <a:srgbClr val="C0C0C0"/>
                </a:highlight>
              </a:rPr>
              <a:t>Линуксоиды</a:t>
            </a:r>
            <a:r>
              <a:rPr lang="ru-RU" sz="2000" dirty="0">
                <a:highlight>
                  <a:srgbClr val="C0C0C0"/>
                </a:highlight>
              </a:rPr>
              <a:t> предупреждали, внедрение технологии </a:t>
            </a:r>
            <a:r>
              <a:rPr lang="ru-RU" sz="2000" dirty="0" err="1">
                <a:highlight>
                  <a:srgbClr val="C0C0C0"/>
                </a:highlight>
              </a:rPr>
              <a:t>Secure</a:t>
            </a:r>
            <a:r>
              <a:rPr lang="ru-RU" sz="2000" dirty="0">
                <a:highlight>
                  <a:srgbClr val="C0C0C0"/>
                </a:highlight>
              </a:rPr>
              <a:t> </a:t>
            </a:r>
            <a:r>
              <a:rPr lang="ru-RU" sz="2000" dirty="0" err="1">
                <a:highlight>
                  <a:srgbClr val="C0C0C0"/>
                </a:highlight>
              </a:rPr>
              <a:t>Boot</a:t>
            </a:r>
            <a:r>
              <a:rPr lang="ru-RU" sz="2000" dirty="0">
                <a:highlight>
                  <a:srgbClr val="C0C0C0"/>
                </a:highlight>
              </a:rPr>
              <a:t> способом, для устройств с </a:t>
            </a:r>
            <a:r>
              <a:rPr lang="ru-RU" sz="2000" b="1" dirty="0" err="1">
                <a:highlight>
                  <a:srgbClr val="C0C0C0"/>
                </a:highlight>
              </a:rPr>
              <a:t>Windows</a:t>
            </a:r>
            <a:r>
              <a:rPr lang="ru-RU" sz="2000" b="1" dirty="0">
                <a:highlight>
                  <a:srgbClr val="C0C0C0"/>
                </a:highlight>
              </a:rPr>
              <a:t> 8</a:t>
            </a:r>
            <a:r>
              <a:rPr lang="ru-RU" sz="2000" dirty="0">
                <a:highlight>
                  <a:srgbClr val="C0C0C0"/>
                </a:highlight>
              </a:rPr>
              <a:t>, ограничит свободу пользователей в выборе операционной системы или действиях с ней</a:t>
            </a:r>
            <a:r>
              <a:rPr lang="ru-RU" sz="20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Антивирусная безопасность</a:t>
            </a:r>
            <a:r>
              <a:rPr lang="ru-RU" sz="2000" dirty="0"/>
              <a:t>, вредоносное ПО могло оставаться в компьютере не только при переформатировании жёсткого диска, а также при замене самого </a:t>
            </a:r>
            <a:r>
              <a:rPr lang="ru-RU" sz="2000"/>
              <a:t>жёсткого диска.</a:t>
            </a:r>
            <a:endParaRPr lang="ru-RU" sz="20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B820B33-2719-4DDD-809C-EF82AA7806F3}"/>
              </a:ext>
            </a:extLst>
          </p:cNvPr>
          <p:cNvSpPr/>
          <p:nvPr/>
        </p:nvSpPr>
        <p:spPr>
          <a:xfrm>
            <a:off x="1081304" y="2269319"/>
            <a:ext cx="680963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C00000"/>
                </a:solidFill>
              </a:rPr>
              <a:t>Критика</a:t>
            </a:r>
            <a:r>
              <a:rPr lang="ru-RU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EFI привёл к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усложнению</a:t>
            </a:r>
            <a:r>
              <a:rPr lang="ru-RU" sz="2000" dirty="0"/>
              <a:t> системы, не давая существенных преимуществ;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Отказ от альтернатив BIOS с полностью открытыми исходными текстами — </a:t>
            </a:r>
            <a:r>
              <a:rPr lang="ru-RU" sz="2000" dirty="0" err="1"/>
              <a:t>OpenBIOS</a:t>
            </a:r>
            <a:r>
              <a:rPr lang="ru-RU" sz="2000" dirty="0"/>
              <a:t>;</a:t>
            </a:r>
          </a:p>
        </p:txBody>
      </p:sp>
      <p:pic>
        <p:nvPicPr>
          <p:cNvPr id="5" name="Picture 2" descr="https://upload.wikimedia.org/wikipedia/commons/thumb/d/df/Uefi_logo.svg/180px-Uefi_logo.svg.png">
            <a:extLst>
              <a:ext uri="{FF2B5EF4-FFF2-40B4-BE49-F238E27FC236}">
                <a16:creationId xmlns:a16="http://schemas.microsoft.com/office/drawing/2014/main" id="{9D6A708A-47C2-48B7-BFD1-67C40C28F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776" y="851499"/>
            <a:ext cx="2453920" cy="283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прямоугольное со скругленными углами 5">
            <a:extLst>
              <a:ext uri="{FF2B5EF4-FFF2-40B4-BE49-F238E27FC236}">
                <a16:creationId xmlns:a16="http://schemas.microsoft.com/office/drawing/2014/main" id="{E3ECE873-8338-4D07-9119-75159DF4B45E}"/>
              </a:ext>
            </a:extLst>
          </p:cNvPr>
          <p:cNvSpPr/>
          <p:nvPr/>
        </p:nvSpPr>
        <p:spPr>
          <a:xfrm>
            <a:off x="1240563" y="767644"/>
            <a:ext cx="6491112" cy="1140178"/>
          </a:xfrm>
          <a:prstGeom prst="wedgeRoundRectCallout">
            <a:avLst>
              <a:gd name="adj1" fmla="val 59043"/>
              <a:gd name="adj2" fmla="val 115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ru-RU" sz="2800" dirty="0"/>
              <a:t>Последняя версия стандарта </a:t>
            </a:r>
            <a:r>
              <a:rPr lang="ru-RU" sz="2800" b="1" dirty="0"/>
              <a:t>EFI</a:t>
            </a:r>
            <a:r>
              <a:rPr lang="ru-RU" sz="2800" dirty="0"/>
              <a:t> носит </a:t>
            </a:r>
            <a:r>
              <a:rPr lang="ru-RU" sz="2800"/>
              <a:t>название </a:t>
            </a:r>
            <a:r>
              <a:rPr lang="ru-RU" sz="2800" b="1"/>
              <a:t>UEFI</a:t>
            </a:r>
            <a:r>
              <a:rPr lang="en-US" sz="2800" b="1"/>
              <a:t>.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7362600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2DAA6E-3EE8-4A01-8F85-648AF447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Программа-загрузчик ОС </a:t>
            </a:r>
            <a:r>
              <a:rPr lang="en-US" dirty="0"/>
              <a:t>Linux</a:t>
            </a:r>
            <a:r>
              <a:rPr lang="en-US" b="0" i="0" dirty="0">
                <a:solidFill>
                  <a:srgbClr val="444444"/>
                </a:solidFill>
                <a:effectLst/>
                <a:latin typeface="Open Sans"/>
              </a:rPr>
              <a:t> 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90245B7-1DE7-46EA-A99F-69189FE9D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87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C1CEC-17CB-487A-AFB4-F763D37D261D}"/>
              </a:ext>
            </a:extLst>
          </p:cNvPr>
          <p:cNvSpPr txBox="1"/>
          <p:nvPr/>
        </p:nvSpPr>
        <p:spPr>
          <a:xfrm>
            <a:off x="1130270" y="2448746"/>
            <a:ext cx="9598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Программа-загрузчик используется для </a:t>
            </a:r>
            <a:r>
              <a:rPr lang="ru-RU" sz="2400" b="1" dirty="0"/>
              <a:t>инициализации ядра </a:t>
            </a:r>
            <a:r>
              <a:rPr lang="ru-RU" sz="2400" dirty="0"/>
              <a:t>и </a:t>
            </a:r>
            <a:r>
              <a:rPr lang="ru-RU" sz="2400" b="1" dirty="0"/>
              <a:t>запуска </a:t>
            </a:r>
            <a:r>
              <a:rPr lang="ru-RU" sz="2400" b="1"/>
              <a:t>операционной системы</a:t>
            </a:r>
            <a:r>
              <a:rPr lang="ru-RU" sz="2400"/>
              <a:t>.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AD9DE8-B96F-4EF5-A686-2AAC3AA2302A}"/>
              </a:ext>
            </a:extLst>
          </p:cNvPr>
          <p:cNvSpPr txBox="1"/>
          <p:nvPr/>
        </p:nvSpPr>
        <p:spPr>
          <a:xfrm>
            <a:off x="1130270" y="3746943"/>
            <a:ext cx="9598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/>
              <a:t>Основная задача </a:t>
            </a:r>
            <a:r>
              <a:rPr lang="ru-RU" sz="2400" dirty="0"/>
              <a:t>загрузчика – дать пользователю </a:t>
            </a:r>
            <a:r>
              <a:rPr lang="ru-RU" sz="2400" b="1" dirty="0"/>
              <a:t>выбрать</a:t>
            </a:r>
            <a:r>
              <a:rPr lang="ru-RU" sz="2400" dirty="0"/>
              <a:t> операционную систему </a:t>
            </a:r>
            <a:r>
              <a:rPr lang="ru-RU" sz="2400"/>
              <a:t>для загрузки.</a:t>
            </a:r>
            <a:endParaRPr lang="ru-R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08EEA-C1D0-45FE-8A10-0391D00B9036}"/>
              </a:ext>
            </a:extLst>
          </p:cNvPr>
          <p:cNvSpPr txBox="1"/>
          <p:nvPr/>
        </p:nvSpPr>
        <p:spPr>
          <a:xfrm>
            <a:off x="1130270" y="6307032"/>
            <a:ext cx="6101644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Установка загрузчика </a:t>
            </a:r>
            <a:r>
              <a:rPr lang="en-US" dirty="0">
                <a:hlinkClick r:id="rId2"/>
              </a:rPr>
              <a:t>Grub | </a:t>
            </a:r>
            <a:r>
              <a:rPr lang="en-US" dirty="0" err="1">
                <a:hlinkClick r:id="rId2"/>
              </a:rPr>
              <a:t>Losst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8858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2DAA6E-3EE8-4A01-8F85-648AF447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Программа-загрузчик ОС </a:t>
            </a:r>
            <a:r>
              <a:rPr lang="en-US" dirty="0"/>
              <a:t>Linux</a:t>
            </a:r>
            <a:r>
              <a:rPr lang="en-US" b="0" i="0" dirty="0">
                <a:solidFill>
                  <a:srgbClr val="444444"/>
                </a:solidFill>
                <a:effectLst/>
                <a:latin typeface="Open Sans"/>
              </a:rPr>
              <a:t> 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90245B7-1DE7-46EA-A99F-69189FE9D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88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08EEA-C1D0-45FE-8A10-0391D00B9036}"/>
              </a:ext>
            </a:extLst>
          </p:cNvPr>
          <p:cNvSpPr txBox="1"/>
          <p:nvPr/>
        </p:nvSpPr>
        <p:spPr>
          <a:xfrm>
            <a:off x="1130270" y="6307032"/>
            <a:ext cx="6101644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Установка загрузчика </a:t>
            </a:r>
            <a:r>
              <a:rPr lang="en-US" dirty="0">
                <a:hlinkClick r:id="rId2"/>
              </a:rPr>
              <a:t>Grub | </a:t>
            </a:r>
            <a:r>
              <a:rPr lang="en-US" dirty="0" err="1">
                <a:hlinkClick r:id="rId2"/>
              </a:rPr>
              <a:t>Losst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2FF356-0738-4153-B07B-905449D54D62}"/>
              </a:ext>
            </a:extLst>
          </p:cNvPr>
          <p:cNvSpPr txBox="1"/>
          <p:nvPr/>
        </p:nvSpPr>
        <p:spPr>
          <a:xfrm>
            <a:off x="1132495" y="2314897"/>
            <a:ext cx="9598824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0" dirty="0"/>
              <a:t>Это программа запускается после окончания проверки оборудования </a:t>
            </a:r>
            <a:r>
              <a:rPr lang="ru-RU" sz="2800" b="1" dirty="0"/>
              <a:t>BIOS</a:t>
            </a:r>
            <a:r>
              <a:rPr lang="ru-RU" sz="2800" dirty="0"/>
              <a:t>: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dirty="0"/>
              <a:t>подготавливает оборудование к работе,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dirty="0"/>
              <a:t>задает нужные параметры ядра,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dirty="0"/>
              <a:t>позволяет выбрать </a:t>
            </a:r>
            <a:r>
              <a:rPr lang="ru-RU" sz="2800"/>
              <a:t>операционную систему. 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285404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54CA879-0E20-4FAE-BB43-77D7C2CB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89</a:t>
            </a:fld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F4323-6D18-430E-9908-3DC4E02E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43" y="472528"/>
            <a:ext cx="9200446" cy="613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лачко с текстом: прямоугольное со скругленными углами 3">
            <a:extLst>
              <a:ext uri="{FF2B5EF4-FFF2-40B4-BE49-F238E27FC236}">
                <a16:creationId xmlns:a16="http://schemas.microsoft.com/office/drawing/2014/main" id="{4CE547F6-FFB1-439D-8283-74435297FA14}"/>
              </a:ext>
            </a:extLst>
          </p:cNvPr>
          <p:cNvSpPr/>
          <p:nvPr/>
        </p:nvSpPr>
        <p:spPr>
          <a:xfrm>
            <a:off x="1454855" y="3149601"/>
            <a:ext cx="3907367" cy="1309510"/>
          </a:xfrm>
          <a:prstGeom prst="wedgeRoundRectCallout">
            <a:avLst>
              <a:gd name="adj1" fmla="val -20264"/>
              <a:gd name="adj2" fmla="val -72799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Выбор загрузки </a:t>
            </a:r>
            <a:r>
              <a:rPr lang="ru-RU" sz="2400" b="1"/>
              <a:t>операционной системы.</a:t>
            </a:r>
            <a:endParaRPr lang="ru-RU" sz="2400" b="1" dirty="0"/>
          </a:p>
        </p:txBody>
      </p:sp>
      <p:sp>
        <p:nvSpPr>
          <p:cNvPr id="5" name="Облачко с текстом: прямоугольное со скругленными углами 4">
            <a:extLst>
              <a:ext uri="{FF2B5EF4-FFF2-40B4-BE49-F238E27FC236}">
                <a16:creationId xmlns:a16="http://schemas.microsoft.com/office/drawing/2014/main" id="{F59D73B7-D97C-4156-9585-86015FBD6808}"/>
              </a:ext>
            </a:extLst>
          </p:cNvPr>
          <p:cNvSpPr/>
          <p:nvPr/>
        </p:nvSpPr>
        <p:spPr>
          <a:xfrm>
            <a:off x="7540979" y="2046111"/>
            <a:ext cx="3939822" cy="1632463"/>
          </a:xfrm>
          <a:prstGeom prst="wedgeRoundRectCallout">
            <a:avLst>
              <a:gd name="adj1" fmla="val -72499"/>
              <a:gd name="adj2" fmla="val 196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По умолчанию загружается </a:t>
            </a:r>
            <a:r>
              <a:rPr lang="en-US" sz="2400" b="1" dirty="0"/>
              <a:t>Linux</a:t>
            </a:r>
            <a:r>
              <a:rPr lang="ru-RU" sz="2400" dirty="0"/>
              <a:t>, а хотелось </a:t>
            </a:r>
            <a:r>
              <a:rPr lang="ru-RU" sz="2400"/>
              <a:t>бы </a:t>
            </a:r>
            <a:r>
              <a:rPr lang="en-US" sz="2400" b="1"/>
              <a:t>Windows</a:t>
            </a:r>
            <a:r>
              <a:rPr lang="ru-RU" sz="240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68518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B256427-9A1C-4DD7-BC0F-D583A7BE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</a:t>
            </a:fld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8C0F2-73EE-41D0-B96F-1C53CEC30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245" y="640986"/>
            <a:ext cx="7579215" cy="540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6F13E1F-7BAA-4B8C-A65A-ADFE7409B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26" y="2148815"/>
            <a:ext cx="2530123" cy="25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5094E8D8-EEC8-4B49-8217-A6FF3CC3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732" y="951837"/>
            <a:ext cx="2022851" cy="166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прямоугольное со скругленными углами 5">
            <a:extLst>
              <a:ext uri="{FF2B5EF4-FFF2-40B4-BE49-F238E27FC236}">
                <a16:creationId xmlns:a16="http://schemas.microsoft.com/office/drawing/2014/main" id="{1E995666-DA95-40C3-9CE5-F541822D7608}"/>
              </a:ext>
            </a:extLst>
          </p:cNvPr>
          <p:cNvSpPr/>
          <p:nvPr/>
        </p:nvSpPr>
        <p:spPr>
          <a:xfrm>
            <a:off x="1064520" y="951837"/>
            <a:ext cx="5031480" cy="2307474"/>
          </a:xfrm>
          <a:prstGeom prst="wedgeRoundRectCallout">
            <a:avLst>
              <a:gd name="adj1" fmla="val 64875"/>
              <a:gd name="adj2" fmla="val 17445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Ядро </a:t>
            </a:r>
            <a:r>
              <a:rPr lang="en-US" sz="2400" b="1" dirty="0"/>
              <a:t>Linux</a:t>
            </a:r>
            <a:r>
              <a:rPr lang="ru-RU" sz="2400" dirty="0"/>
              <a:t> можно свободно скачать, внести свои изменения по желанию, скомпилировать (</a:t>
            </a:r>
            <a:r>
              <a:rPr lang="ru-RU" sz="2400"/>
              <a:t>установить).</a:t>
            </a:r>
            <a:endParaRPr lang="ru-RU" sz="2400" dirty="0"/>
          </a:p>
        </p:txBody>
      </p:sp>
      <p:sp>
        <p:nvSpPr>
          <p:cNvPr id="7" name="Облачко с текстом: овальное 6">
            <a:extLst>
              <a:ext uri="{FF2B5EF4-FFF2-40B4-BE49-F238E27FC236}">
                <a16:creationId xmlns:a16="http://schemas.microsoft.com/office/drawing/2014/main" id="{FD2C4D93-8A91-4CD0-8F69-D90D89970874}"/>
              </a:ext>
            </a:extLst>
          </p:cNvPr>
          <p:cNvSpPr/>
          <p:nvPr/>
        </p:nvSpPr>
        <p:spPr>
          <a:xfrm>
            <a:off x="1241778" y="4709178"/>
            <a:ext cx="4515555" cy="1196985"/>
          </a:xfrm>
          <a:prstGeom prst="wedgeEllipseCallout">
            <a:avLst>
              <a:gd name="adj1" fmla="val 49167"/>
              <a:gd name="adj2" fmla="val -56332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Как </a:t>
            </a:r>
            <a:r>
              <a:rPr lang="ru-RU" sz="2400"/>
              <a:t>отдельная программа.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777216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8A3493-7132-4703-98F2-D4F48C3D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Загрузчик </a:t>
            </a:r>
            <a:r>
              <a:rPr lang="en-US" dirty="0" err="1">
                <a:solidFill>
                  <a:srgbClr val="0070C0"/>
                </a:solidFill>
              </a:rPr>
              <a:t>GRand</a:t>
            </a:r>
            <a:r>
              <a:rPr lang="en-US" dirty="0">
                <a:solidFill>
                  <a:srgbClr val="0070C0"/>
                </a:solidFill>
              </a:rPr>
              <a:t> Unified Bootloader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ru-RU" dirty="0"/>
              <a:t>(</a:t>
            </a:r>
            <a:r>
              <a:rPr lang="en-US" dirty="0"/>
              <a:t>Grub</a:t>
            </a:r>
            <a:r>
              <a:rPr lang="ru-RU" dirty="0"/>
              <a:t>)</a:t>
            </a:r>
            <a:r>
              <a:rPr lang="en-US" dirty="0"/>
              <a:t> 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605739-ED2E-46DA-8C7F-226D5D43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90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707D69-AF83-4412-B637-421FDBADCB93}"/>
              </a:ext>
            </a:extLst>
          </p:cNvPr>
          <p:cNvSpPr txBox="1"/>
          <p:nvPr/>
        </p:nvSpPr>
        <p:spPr>
          <a:xfrm>
            <a:off x="1130270" y="6307032"/>
            <a:ext cx="6101644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Установка загрузчика </a:t>
            </a:r>
            <a:r>
              <a:rPr lang="en-US" dirty="0">
                <a:hlinkClick r:id="rId2"/>
              </a:rPr>
              <a:t>Grub | </a:t>
            </a:r>
            <a:r>
              <a:rPr lang="en-US" dirty="0" err="1">
                <a:hlinkClick r:id="rId2"/>
              </a:rPr>
              <a:t>Losst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DB2EEE-D62E-4851-B3BB-C949EA2FB822}"/>
              </a:ext>
            </a:extLst>
          </p:cNvPr>
          <p:cNvSpPr txBox="1"/>
          <p:nvPr/>
        </p:nvSpPr>
        <p:spPr>
          <a:xfrm>
            <a:off x="1130270" y="2089217"/>
            <a:ext cx="7315200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800" b="1" dirty="0"/>
              <a:t>Варианты установки загрузчика </a:t>
            </a:r>
            <a:r>
              <a:rPr lang="en-US" sz="2800" b="1" dirty="0"/>
              <a:t>Grub</a:t>
            </a:r>
            <a:r>
              <a:rPr lang="ru-RU" sz="2800" b="1" dirty="0"/>
              <a:t>: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800" dirty="0"/>
              <a:t>Установка загрузчика в </a:t>
            </a:r>
            <a:r>
              <a:rPr lang="ru-RU" sz="2800" b="1" dirty="0"/>
              <a:t>MBR </a:t>
            </a:r>
            <a:r>
              <a:rPr lang="ru-RU" sz="2800" b="1"/>
              <a:t>для BIOS</a:t>
            </a:r>
            <a:r>
              <a:rPr lang="ru-RU" sz="2800"/>
              <a:t>.</a:t>
            </a:r>
            <a:endParaRPr lang="ru-RU" sz="2800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800" dirty="0"/>
              <a:t>Установка загрузчика в </a:t>
            </a:r>
            <a:r>
              <a:rPr lang="ru-RU" sz="2800" b="1" dirty="0"/>
              <a:t>GPT </a:t>
            </a:r>
            <a:r>
              <a:rPr lang="ru-RU" sz="2800" b="1"/>
              <a:t>для BIOS</a:t>
            </a:r>
            <a:r>
              <a:rPr lang="ru-RU" sz="2800"/>
              <a:t>.</a:t>
            </a:r>
            <a:endParaRPr lang="ru-RU" sz="2800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800" dirty="0"/>
              <a:t>Установка </a:t>
            </a:r>
            <a:r>
              <a:rPr lang="ru-RU" sz="2800" b="1"/>
              <a:t>UEFI GPT</a:t>
            </a:r>
            <a:r>
              <a:rPr lang="ru-RU" sz="2800"/>
              <a:t>.</a:t>
            </a:r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441520-264D-44D8-869B-AA3A222B9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5042158"/>
            <a:ext cx="4554714" cy="98637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A7A544-9499-469A-9757-38B0497DF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909" y="4202045"/>
            <a:ext cx="3866092" cy="265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620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B68E2-90D2-4680-BAA2-D7F675E9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599239"/>
          </a:xfrm>
        </p:spPr>
        <p:txBody>
          <a:bodyPr>
            <a:normAutofit fontScale="90000"/>
          </a:bodyPr>
          <a:lstStyle/>
          <a:p>
            <a:r>
              <a:rPr lang="ru-RU" sz="4000" b="1" dirty="0">
                <a:solidFill>
                  <a:schemeClr val="tx2"/>
                </a:solidFill>
              </a:rPr>
              <a:t>Разновидности файловых систем</a:t>
            </a:r>
            <a:endParaRPr lang="ru-RU" sz="40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7ED66-24F2-4072-AA7A-60C08A1F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91</a:t>
            </a:fld>
            <a:endParaRPr lang="ru-RU"/>
          </a:p>
        </p:txBody>
      </p:sp>
      <p:pic>
        <p:nvPicPr>
          <p:cNvPr id="3074" name="Picture 2" descr="Структура файловой системы Windows и Linux">
            <a:extLst>
              <a:ext uri="{FF2B5EF4-FFF2-40B4-BE49-F238E27FC236}">
                <a16:creationId xmlns:a16="http://schemas.microsoft.com/office/drawing/2014/main" id="{22E19171-77AD-4241-9E36-6FD9A5D3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448" y="1755738"/>
            <a:ext cx="8679104" cy="510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18666DD-B2EA-46C5-B8EB-A55BEC4016E7}"/>
              </a:ext>
            </a:extLst>
          </p:cNvPr>
          <p:cNvSpPr/>
          <p:nvPr/>
        </p:nvSpPr>
        <p:spPr>
          <a:xfrm>
            <a:off x="978518" y="2597429"/>
            <a:ext cx="1506245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200" b="1" dirty="0">
                <a:solidFill>
                  <a:srgbClr val="002060"/>
                </a:solidFill>
              </a:rPr>
              <a:t>Fat16</a:t>
            </a:r>
            <a:endParaRPr lang="ru-RU" sz="3200" b="1" dirty="0">
              <a:solidFill>
                <a:srgbClr val="002060"/>
              </a:solidFill>
            </a:endParaRPr>
          </a:p>
          <a:p>
            <a:pPr>
              <a:spcBef>
                <a:spcPts val="1200"/>
              </a:spcBef>
            </a:pPr>
            <a:r>
              <a:rPr lang="ru-RU" sz="3200" b="1" dirty="0">
                <a:solidFill>
                  <a:srgbClr val="002060"/>
                </a:solidFill>
              </a:rPr>
              <a:t>Fat32 </a:t>
            </a:r>
          </a:p>
          <a:p>
            <a:pPr>
              <a:spcBef>
                <a:spcPts val="1200"/>
              </a:spcBef>
            </a:pPr>
            <a:r>
              <a:rPr lang="ru-RU" sz="3200" b="1" dirty="0">
                <a:solidFill>
                  <a:srgbClr val="002060"/>
                </a:solidFill>
              </a:rPr>
              <a:t>NTFS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8B6DAA9-A5F7-45AD-8740-EBDE033FD574}"/>
              </a:ext>
            </a:extLst>
          </p:cNvPr>
          <p:cNvSpPr/>
          <p:nvPr/>
        </p:nvSpPr>
        <p:spPr>
          <a:xfrm>
            <a:off x="9963412" y="1769285"/>
            <a:ext cx="1140781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200" b="1" dirty="0">
                <a:solidFill>
                  <a:srgbClr val="C00000"/>
                </a:solidFill>
              </a:rPr>
              <a:t>Ext</a:t>
            </a:r>
            <a:r>
              <a:rPr lang="ru-RU" sz="3200" b="1" dirty="0">
                <a:solidFill>
                  <a:srgbClr val="C00000"/>
                </a:solidFill>
              </a:rPr>
              <a:t>4</a:t>
            </a:r>
          </a:p>
          <a:p>
            <a:pPr>
              <a:spcBef>
                <a:spcPts val="1200"/>
              </a:spcBef>
            </a:pPr>
            <a:r>
              <a:rPr lang="en-US" sz="3200" b="1" dirty="0">
                <a:solidFill>
                  <a:srgbClr val="C00000"/>
                </a:solidFill>
              </a:rPr>
              <a:t>Ext3</a:t>
            </a:r>
            <a:endParaRPr lang="ru-RU" sz="3200" b="1" dirty="0">
              <a:solidFill>
                <a:srgbClr val="C00000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3200" b="1" dirty="0">
                <a:solidFill>
                  <a:srgbClr val="C00000"/>
                </a:solidFill>
              </a:rPr>
              <a:t>Ext</a:t>
            </a:r>
            <a:r>
              <a:rPr lang="ru-RU" sz="3200" b="1" dirty="0">
                <a:solidFill>
                  <a:srgbClr val="C00000"/>
                </a:solidFill>
              </a:rPr>
              <a:t>2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F548A7-26AE-46AF-85DE-4CE5A32A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052" y="6325284"/>
            <a:ext cx="1293662" cy="3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200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572CDAA-62F8-4FCC-B6BE-4F9A28FCE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92</a:t>
            </a:fld>
            <a:endParaRPr lang="ru-RU"/>
          </a:p>
        </p:txBody>
      </p:sp>
      <p:pic>
        <p:nvPicPr>
          <p:cNvPr id="3" name="Picture 2" descr="Картинки по запросу пингвин смотрит в окно">
            <a:extLst>
              <a:ext uri="{FF2B5EF4-FFF2-40B4-BE49-F238E27FC236}">
                <a16:creationId xmlns:a16="http://schemas.microsoft.com/office/drawing/2014/main" id="{03DA4CFB-EB54-40D6-9142-7B99878D4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76" y="201193"/>
            <a:ext cx="5103448" cy="569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лачко с текстом: прямоугольное со скругленными углами 5">
            <a:extLst>
              <a:ext uri="{FF2B5EF4-FFF2-40B4-BE49-F238E27FC236}">
                <a16:creationId xmlns:a16="http://schemas.microsoft.com/office/drawing/2014/main" id="{266FB768-01E7-4BEF-9FFA-64F9DA7875A9}"/>
              </a:ext>
            </a:extLst>
          </p:cNvPr>
          <p:cNvSpPr/>
          <p:nvPr/>
        </p:nvSpPr>
        <p:spPr>
          <a:xfrm>
            <a:off x="1057627" y="1478940"/>
            <a:ext cx="2943225" cy="173355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/>
              <a:t>Пингвин </a:t>
            </a:r>
            <a:r>
              <a:rPr lang="ru-RU" sz="2400" b="1"/>
              <a:t>видит окно.</a:t>
            </a:r>
            <a:endParaRPr lang="ru-RU" dirty="0"/>
          </a:p>
        </p:txBody>
      </p:sp>
      <p:sp>
        <p:nvSpPr>
          <p:cNvPr id="8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93ABE36D-6D94-423C-AD3B-C711C56DF657}"/>
              </a:ext>
            </a:extLst>
          </p:cNvPr>
          <p:cNvSpPr/>
          <p:nvPr/>
        </p:nvSpPr>
        <p:spPr>
          <a:xfrm>
            <a:off x="8191147" y="2421915"/>
            <a:ext cx="2943226" cy="158115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/>
              <a:t>Но окно не </a:t>
            </a:r>
            <a:r>
              <a:rPr lang="ru-RU" sz="2400" b="1"/>
              <a:t>видит пингвина.</a:t>
            </a:r>
            <a:endParaRPr lang="ru-RU" sz="2400" b="1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B930099-F601-4916-87D2-A77FDB0DF766}"/>
              </a:ext>
            </a:extLst>
          </p:cNvPr>
          <p:cNvSpPr/>
          <p:nvPr/>
        </p:nvSpPr>
        <p:spPr>
          <a:xfrm>
            <a:off x="839884" y="5898066"/>
            <a:ext cx="948370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C00000"/>
                </a:solidFill>
              </a:rPr>
              <a:t>NTFS</a:t>
            </a:r>
            <a:r>
              <a:rPr lang="ru-RU" dirty="0">
                <a:solidFill>
                  <a:srgbClr val="C00000"/>
                </a:solidFill>
              </a:rPr>
              <a:t> - файловая система семейства ОС </a:t>
            </a:r>
            <a:r>
              <a:rPr lang="ru-RU" b="1" err="1">
                <a:solidFill>
                  <a:srgbClr val="C00000"/>
                </a:solidFill>
              </a:rPr>
              <a:t>Microsoft</a:t>
            </a:r>
            <a:r>
              <a:rPr lang="ru-RU" b="1">
                <a:solidFill>
                  <a:srgbClr val="C00000"/>
                </a:solidFill>
              </a:rPr>
              <a:t> Windows.</a:t>
            </a:r>
            <a:r>
              <a:rPr lang="ru-RU">
                <a:solidFill>
                  <a:srgbClr val="C00000"/>
                </a:solidFill>
              </a:rPr>
              <a:t>  </a:t>
            </a:r>
            <a:endParaRPr lang="ru-RU" dirty="0">
              <a:solidFill>
                <a:srgbClr val="C00000"/>
              </a:solidFill>
            </a:endParaRPr>
          </a:p>
          <a:p>
            <a:pPr algn="just"/>
            <a:r>
              <a:rPr lang="ru-RU" dirty="0">
                <a:solidFill>
                  <a:srgbClr val="C00000"/>
                </a:solidFill>
              </a:rPr>
              <a:t>Ее поддержка в </a:t>
            </a:r>
            <a:r>
              <a:rPr lang="ru-RU" b="1" dirty="0" err="1">
                <a:solidFill>
                  <a:srgbClr val="C00000"/>
                </a:solidFill>
              </a:rPr>
              <a:t>Ubuntu</a:t>
            </a:r>
            <a:r>
              <a:rPr lang="ru-RU" dirty="0">
                <a:solidFill>
                  <a:srgbClr val="C00000"/>
                </a:solidFill>
              </a:rPr>
              <a:t> осуществляется специальным драйвером, </a:t>
            </a:r>
            <a:r>
              <a:rPr lang="ru-RU" b="1" dirty="0">
                <a:solidFill>
                  <a:srgbClr val="C00000"/>
                </a:solidFill>
              </a:rPr>
              <a:t>NTFS-3G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941460-CC68-4A71-9120-5CC1296E2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145" y="5658305"/>
            <a:ext cx="2162455" cy="52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426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986569-54CA-49C5-9CAE-48A6CD40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252" y="953324"/>
            <a:ext cx="9904674" cy="626901"/>
          </a:xfrm>
        </p:spPr>
        <p:txBody>
          <a:bodyPr/>
          <a:lstStyle/>
          <a:p>
            <a:r>
              <a:rPr lang="ru-RU" b="1" dirty="0">
                <a:solidFill>
                  <a:schemeClr val="tx2"/>
                </a:solidFill>
              </a:rPr>
              <a:t>Для чего нужно изучать </a:t>
            </a:r>
            <a:r>
              <a:rPr lang="en-US" b="1" dirty="0">
                <a:solidFill>
                  <a:schemeClr val="tx2"/>
                </a:solidFill>
              </a:rPr>
              <a:t>Linux</a:t>
            </a:r>
            <a:r>
              <a:rPr lang="ru-RU" b="1" dirty="0">
                <a:solidFill>
                  <a:schemeClr val="tx2"/>
                </a:solidFill>
              </a:rPr>
              <a:t> (одна из причин)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22AAF39-B66C-41E6-9459-15DB47A0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93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D1F8784-2855-4B2E-A16A-AB28C2302A8C}"/>
              </a:ext>
            </a:extLst>
          </p:cNvPr>
          <p:cNvSpPr/>
          <p:nvPr/>
        </p:nvSpPr>
        <p:spPr>
          <a:xfrm>
            <a:off x="1171252" y="1795637"/>
            <a:ext cx="86931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2000" b="1" dirty="0" err="1"/>
              <a:t>Microsoft</a:t>
            </a:r>
            <a:r>
              <a:rPr lang="ru-RU" sz="2000" b="1" dirty="0"/>
              <a:t> встроит ядро </a:t>
            </a:r>
            <a:r>
              <a:rPr lang="ru-RU" sz="2000" b="1" dirty="0" err="1"/>
              <a:t>Linux</a:t>
            </a:r>
            <a:r>
              <a:rPr lang="ru-RU" sz="2000" b="1" dirty="0"/>
              <a:t> в новые версии </a:t>
            </a:r>
            <a:r>
              <a:rPr lang="ru-RU" sz="2000" b="1" dirty="0" err="1"/>
              <a:t>Windows</a:t>
            </a:r>
            <a:r>
              <a:rPr lang="ru-RU" sz="2000" b="1" dirty="0"/>
              <a:t> 10</a:t>
            </a:r>
          </a:p>
          <a:p>
            <a:pPr algn="just"/>
            <a:endParaRPr lang="ru-RU" sz="2000" b="1" dirty="0"/>
          </a:p>
        </p:txBody>
      </p:sp>
      <p:pic>
        <p:nvPicPr>
          <p:cNvPr id="3074" name="Picture 2" descr="https://leonardo.osnova.io/baca64cd-cbcc-c223-8db9-462f4c7f79e4/">
            <a:extLst>
              <a:ext uri="{FF2B5EF4-FFF2-40B4-BE49-F238E27FC236}">
                <a16:creationId xmlns:a16="http://schemas.microsoft.com/office/drawing/2014/main" id="{6D4983EE-862F-4382-8DE0-B86C07BCB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874" y="2718935"/>
            <a:ext cx="6163126" cy="410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6E4FA15-34C1-4E61-8558-F9A87B9831C7}"/>
              </a:ext>
            </a:extLst>
          </p:cNvPr>
          <p:cNvSpPr/>
          <p:nvPr/>
        </p:nvSpPr>
        <p:spPr>
          <a:xfrm>
            <a:off x="869243" y="2399585"/>
            <a:ext cx="5057423" cy="266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dirty="0">
                <a:solidFill>
                  <a:srgbClr val="000000"/>
                </a:solidFill>
                <a:latin typeface="Roboto"/>
              </a:rPr>
              <a:t>На конференции для разработчиков </a:t>
            </a:r>
            <a:r>
              <a:rPr lang="ru-RU" dirty="0" err="1">
                <a:solidFill>
                  <a:srgbClr val="000000"/>
                </a:solidFill>
                <a:latin typeface="Roboto"/>
              </a:rPr>
              <a:t>Build</a:t>
            </a:r>
            <a:r>
              <a:rPr lang="ru-RU" dirty="0">
                <a:solidFill>
                  <a:srgbClr val="000000"/>
                </a:solidFill>
                <a:latin typeface="Roboto"/>
              </a:rPr>
              <a:t> 2019 корпорация </a:t>
            </a:r>
            <a:r>
              <a:rPr lang="ru-RU" dirty="0" err="1">
                <a:solidFill>
                  <a:srgbClr val="000000"/>
                </a:solidFill>
                <a:latin typeface="Roboto"/>
              </a:rPr>
              <a:t>Microsoft</a:t>
            </a:r>
            <a:r>
              <a:rPr lang="ru-RU" dirty="0">
                <a:solidFill>
                  <a:srgbClr val="000000"/>
                </a:solidFill>
                <a:latin typeface="Roboto"/>
              </a:rPr>
              <a:t> представила собственную подсистему </a:t>
            </a:r>
            <a:r>
              <a:rPr lang="ru-RU" dirty="0" err="1">
                <a:solidFill>
                  <a:srgbClr val="000000"/>
                </a:solidFill>
                <a:latin typeface="Roboto"/>
              </a:rPr>
              <a:t>Windows</a:t>
            </a:r>
            <a:r>
              <a:rPr lang="ru-RU" dirty="0">
                <a:solidFill>
                  <a:srgbClr val="000000"/>
                </a:solidFill>
                <a:latin typeface="Roboto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Roboto"/>
              </a:rPr>
              <a:t>Subsystem</a:t>
            </a:r>
            <a:r>
              <a:rPr lang="ru-RU" dirty="0">
                <a:solidFill>
                  <a:srgbClr val="000000"/>
                </a:solidFill>
                <a:latin typeface="Roboto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Roboto"/>
              </a:rPr>
              <a:t>for</a:t>
            </a:r>
            <a:r>
              <a:rPr lang="ru-RU" dirty="0">
                <a:solidFill>
                  <a:srgbClr val="000000"/>
                </a:solidFill>
                <a:latin typeface="Roboto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Roboto"/>
              </a:rPr>
              <a:t>Linux</a:t>
            </a:r>
            <a:r>
              <a:rPr lang="ru-RU" dirty="0">
                <a:solidFill>
                  <a:srgbClr val="000000"/>
                </a:solidFill>
                <a:latin typeface="Roboto"/>
              </a:rPr>
              <a:t> 2 (WSL2) </a:t>
            </a:r>
            <a:r>
              <a:rPr lang="ru-RU" b="1" dirty="0">
                <a:solidFill>
                  <a:srgbClr val="000000"/>
                </a:solidFill>
                <a:latin typeface="Roboto"/>
              </a:rPr>
              <a:t>с полноценным встроенным ядром </a:t>
            </a:r>
            <a:r>
              <a:rPr lang="ru-RU" b="1" dirty="0" err="1">
                <a:solidFill>
                  <a:srgbClr val="000000"/>
                </a:solidFill>
                <a:latin typeface="Roboto"/>
              </a:rPr>
              <a:t>Linux</a:t>
            </a:r>
            <a:r>
              <a:rPr lang="ru-RU" dirty="0">
                <a:solidFill>
                  <a:srgbClr val="000000"/>
                </a:solidFill>
                <a:latin typeface="Roboto"/>
              </a:rPr>
              <a:t>, основанном на стабильной долгосрочной версии </a:t>
            </a:r>
            <a:r>
              <a:rPr lang="ru-RU">
                <a:solidFill>
                  <a:srgbClr val="000000"/>
                </a:solidFill>
                <a:latin typeface="Roboto"/>
              </a:rPr>
              <a:t>ядра 4.19.</a:t>
            </a:r>
            <a:endParaRPr lang="ru-RU" dirty="0">
              <a:solidFill>
                <a:srgbClr val="000000"/>
              </a:solidFill>
              <a:latin typeface="Roboto"/>
            </a:endParaRPr>
          </a:p>
          <a:p>
            <a:pPr algn="just">
              <a:spcAft>
                <a:spcPts val="600"/>
              </a:spcAft>
            </a:pPr>
            <a:r>
              <a:rPr lang="ru-RU" dirty="0">
                <a:solidFill>
                  <a:srgbClr val="000000"/>
                </a:solidFill>
                <a:latin typeface="Roboto"/>
              </a:rPr>
              <a:t>Оно будет обновляться через </a:t>
            </a:r>
            <a:r>
              <a:rPr lang="ru-RU" b="1" dirty="0" err="1">
                <a:solidFill>
                  <a:srgbClr val="000000"/>
                </a:solidFill>
                <a:latin typeface="Roboto"/>
              </a:rPr>
              <a:t>Windows</a:t>
            </a:r>
            <a:r>
              <a:rPr lang="ru-RU" b="1" dirty="0">
                <a:solidFill>
                  <a:srgbClr val="000000"/>
                </a:solidFill>
                <a:latin typeface="Roboto"/>
              </a:rPr>
              <a:t> </a:t>
            </a:r>
            <a:r>
              <a:rPr lang="ru-RU" b="1" dirty="0" err="1">
                <a:solidFill>
                  <a:srgbClr val="000000"/>
                </a:solidFill>
                <a:latin typeface="Roboto"/>
              </a:rPr>
              <a:t>Update</a:t>
            </a:r>
            <a:r>
              <a:rPr lang="ru-RU" dirty="0">
                <a:solidFill>
                  <a:srgbClr val="000000"/>
                </a:solidFill>
                <a:latin typeface="Roboto"/>
              </a:rPr>
              <a:t>, а также в виде </a:t>
            </a:r>
            <a:r>
              <a:rPr lang="ru-RU" b="1">
                <a:solidFill>
                  <a:srgbClr val="000000"/>
                </a:solidFill>
                <a:latin typeface="Roboto"/>
              </a:rPr>
              <a:t>отдельного дистрибутива</a:t>
            </a:r>
            <a:r>
              <a:rPr lang="ru-RU">
                <a:solidFill>
                  <a:srgbClr val="000000"/>
                </a:solidFill>
                <a:latin typeface="Roboto"/>
              </a:rPr>
              <a:t>. </a:t>
            </a:r>
            <a:endParaRPr lang="ru-RU" dirty="0"/>
          </a:p>
        </p:txBody>
      </p:sp>
      <p:sp>
        <p:nvSpPr>
          <p:cNvPr id="10" name="Облачко с текстом: прямоугольное 9">
            <a:extLst>
              <a:ext uri="{FF2B5EF4-FFF2-40B4-BE49-F238E27FC236}">
                <a16:creationId xmlns:a16="http://schemas.microsoft.com/office/drawing/2014/main" id="{F7314873-7986-4447-A928-D62FA80E015B}"/>
              </a:ext>
            </a:extLst>
          </p:cNvPr>
          <p:cNvSpPr/>
          <p:nvPr/>
        </p:nvSpPr>
        <p:spPr>
          <a:xfrm>
            <a:off x="1171252" y="5143500"/>
            <a:ext cx="3838898" cy="1223433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Если пингвин существует, то он будет отражаться в окне</a:t>
            </a:r>
          </a:p>
        </p:txBody>
      </p:sp>
    </p:spTree>
    <p:extLst>
      <p:ext uri="{BB962C8B-B14F-4D97-AF65-F5344CB8AC3E}">
        <p14:creationId xmlns:p14="http://schemas.microsoft.com/office/powerpoint/2010/main" val="20259359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0AA2E-D286-4DCB-92BB-B4B7B6FB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МИФ ОБ УСТАНОВКЕ ПРОГРАММНОГО ОБЕСПЕЧЕНИЯ  В LINUX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733E517-D9FD-4992-B681-72EF85DD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BDD4C0-A915-4479-9381-B207D2B1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8532"/>
            <a:ext cx="1454604" cy="292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A26779-F2EB-41D7-8DAF-4CB5D7909095}"/>
              </a:ext>
            </a:extLst>
          </p:cNvPr>
          <p:cNvSpPr txBox="1"/>
          <p:nvPr/>
        </p:nvSpPr>
        <p:spPr>
          <a:xfrm>
            <a:off x="1673193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180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9FB5D8-E035-4060-A274-E20168679D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900" y="2178756"/>
            <a:ext cx="3110100" cy="467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4E918B-8821-49C4-88AD-20F2B10330F3}"/>
              </a:ext>
            </a:extLst>
          </p:cNvPr>
          <p:cNvSpPr txBox="1"/>
          <p:nvPr/>
        </p:nvSpPr>
        <p:spPr>
          <a:xfrm>
            <a:off x="1852784" y="2281927"/>
            <a:ext cx="680579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000" dirty="0"/>
              <a:t>Те, кто прежде использовал другие платформы, иногда становятся жертвами </a:t>
            </a:r>
            <a:r>
              <a:rPr lang="ru-RU" sz="2000" b="1" dirty="0"/>
              <a:t>мифов о сложности установки программного обеспечения в </a:t>
            </a:r>
            <a:r>
              <a:rPr lang="ru-RU" sz="2000" b="1" dirty="0" err="1">
                <a:solidFill>
                  <a:srgbClr val="0070C0"/>
                </a:solidFill>
              </a:rPr>
              <a:t>Linux</a:t>
            </a:r>
            <a:r>
              <a:rPr lang="ru-RU" sz="2000" b="1" dirty="0"/>
              <a:t> </a:t>
            </a:r>
            <a:r>
              <a:rPr lang="ru-RU" sz="2000" dirty="0"/>
              <a:t>и верят, что многообразие систем управления пакетами, используемых разными дистрибутивами, является </a:t>
            </a:r>
            <a:r>
              <a:rPr lang="ru-RU" sz="2000"/>
              <a:t>серьезной помехой. </a:t>
            </a:r>
            <a:endParaRPr lang="ru-RU" sz="2000" dirty="0"/>
          </a:p>
          <a:p>
            <a:pPr algn="just">
              <a:spcAft>
                <a:spcPts val="1200"/>
              </a:spcAft>
            </a:pPr>
            <a:r>
              <a:rPr lang="ru-RU" sz="2000" dirty="0"/>
              <a:t>Вообще-то и правда — помехой, только не для пользователей, а </a:t>
            </a:r>
            <a:r>
              <a:rPr lang="ru-RU" sz="2000" b="1" dirty="0"/>
              <a:t>для производителей патентованного</a:t>
            </a:r>
            <a:r>
              <a:rPr lang="ru-RU" sz="2000" dirty="0"/>
              <a:t> программного обеспечения, желающих распространять свои программы только в </a:t>
            </a:r>
            <a:r>
              <a:rPr lang="ru-RU" sz="2000" b="1" dirty="0"/>
              <a:t>виде </a:t>
            </a:r>
            <a:r>
              <a:rPr lang="ru-RU" sz="2000" b="1"/>
              <a:t>двоичных файлов</a:t>
            </a:r>
            <a:r>
              <a:rPr lang="ru-RU" sz="2000"/>
              <a:t>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14356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0AA2E-D286-4DCB-92BB-B4B7B6FB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МИФ ОБ УСТАНОВКЕ ПРОГРАММНОГО ОБЕСПЕЧЕНИЯ  В LINUX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733E517-D9FD-4992-B681-72EF85DD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BDD4C0-A915-4479-9381-B207D2B1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8532"/>
            <a:ext cx="1454604" cy="292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A26779-F2EB-41D7-8DAF-4CB5D7909095}"/>
              </a:ext>
            </a:extLst>
          </p:cNvPr>
          <p:cNvSpPr txBox="1"/>
          <p:nvPr/>
        </p:nvSpPr>
        <p:spPr>
          <a:xfrm>
            <a:off x="1673193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180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8F841-DDEC-4DC2-9855-4CC8C376E6CE}"/>
              </a:ext>
            </a:extLst>
          </p:cNvPr>
          <p:cNvSpPr txBox="1"/>
          <p:nvPr/>
        </p:nvSpPr>
        <p:spPr>
          <a:xfrm>
            <a:off x="2407355" y="2211357"/>
            <a:ext cx="788811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000" dirty="0"/>
              <a:t>Программная экосистема </a:t>
            </a:r>
            <a:r>
              <a:rPr lang="ru-RU" sz="2000" dirty="0" err="1"/>
              <a:t>Linux</a:t>
            </a:r>
            <a:r>
              <a:rPr lang="ru-RU" sz="2000" dirty="0"/>
              <a:t> основана на </a:t>
            </a:r>
            <a:r>
              <a:rPr lang="ru-RU" sz="2000" b="1" dirty="0"/>
              <a:t>идеологии открытости </a:t>
            </a:r>
            <a:r>
              <a:rPr lang="ru-RU" sz="2000" b="1"/>
              <a:t>исходного кода</a:t>
            </a:r>
            <a:r>
              <a:rPr lang="ru-RU" sz="2000"/>
              <a:t>. </a:t>
            </a:r>
            <a:endParaRPr lang="ru-RU" sz="2000" dirty="0"/>
          </a:p>
          <a:p>
            <a:pPr algn="just">
              <a:spcAft>
                <a:spcPts val="1200"/>
              </a:spcAft>
            </a:pPr>
            <a:r>
              <a:rPr lang="ru-RU" sz="2000" dirty="0"/>
              <a:t>Если разработчик программного обеспечения выпустит исходный код своего продукта, почти наверняка человек, связанный с дистрибутивом, упакует этот продукт и включит его </a:t>
            </a:r>
            <a:r>
              <a:rPr lang="ru-RU" sz="2000"/>
              <a:t>в репозиторий. </a:t>
            </a:r>
            <a:endParaRPr lang="ru-RU" sz="2000" dirty="0"/>
          </a:p>
          <a:p>
            <a:pPr algn="just">
              <a:spcAft>
                <a:spcPts val="1200"/>
              </a:spcAft>
            </a:pPr>
            <a:r>
              <a:rPr lang="ru-RU" sz="2000" dirty="0"/>
              <a:t>Этот подход </a:t>
            </a:r>
            <a:r>
              <a:rPr lang="ru-RU" sz="2000" b="1" dirty="0"/>
              <a:t>гарантирует хорошую интеграцию продукта с дистрибутивом</a:t>
            </a:r>
            <a:r>
              <a:rPr lang="ru-RU" sz="2000" dirty="0"/>
              <a:t>, и пользователь сможет получить все необходимое ему программное обеспечение в одном месте, вместо того чтобы искать отдельные программы по </a:t>
            </a:r>
            <a:r>
              <a:rPr lang="ru-RU" sz="2000"/>
              <a:t>разным веб-сайтам.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139086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0AA2E-D286-4DCB-92BB-B4B7B6FB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МИФ ОБ УСТАНОВКЕ ПРОГРАММНОГО ОБЕСПЕЧЕНИЯ  В LINUX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733E517-D9FD-4992-B681-72EF85DD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BDD4C0-A915-4479-9381-B207D2B1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8532"/>
            <a:ext cx="1454604" cy="292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A26779-F2EB-41D7-8DAF-4CB5D7909095}"/>
              </a:ext>
            </a:extLst>
          </p:cNvPr>
          <p:cNvSpPr txBox="1"/>
          <p:nvPr/>
        </p:nvSpPr>
        <p:spPr>
          <a:xfrm>
            <a:off x="1673193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180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AC2F6-766C-4191-910F-9748DB2FCF49}"/>
              </a:ext>
            </a:extLst>
          </p:cNvPr>
          <p:cNvSpPr txBox="1"/>
          <p:nvPr/>
        </p:nvSpPr>
        <p:spPr>
          <a:xfrm>
            <a:off x="2270472" y="2266538"/>
            <a:ext cx="8234243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000" dirty="0"/>
              <a:t>Драйверы устройств распространяются почти так же, только они не выделяются в отдельные пакеты в репозитории дистрибутива, а включаются в ядро </a:t>
            </a:r>
            <a:r>
              <a:rPr lang="ru-RU" sz="2000" dirty="0" err="1"/>
              <a:t>Linux</a:t>
            </a:r>
            <a:r>
              <a:rPr lang="ru-RU" sz="2000" dirty="0"/>
              <a:t>. Можно сказать, что в </a:t>
            </a:r>
            <a:r>
              <a:rPr lang="ru-RU" sz="2000" dirty="0" err="1"/>
              <a:t>Linux</a:t>
            </a:r>
            <a:r>
              <a:rPr lang="ru-RU" sz="2000" dirty="0"/>
              <a:t> нет такого понятия, как «диск с драйверами». </a:t>
            </a:r>
          </a:p>
          <a:p>
            <a:pPr algn="just">
              <a:spcAft>
                <a:spcPts val="1200"/>
              </a:spcAft>
            </a:pPr>
            <a:r>
              <a:rPr lang="ru-RU" sz="2000" dirty="0"/>
              <a:t>Либо ядро поддерживает данное устройство, либо нет, а ядро </a:t>
            </a:r>
            <a:r>
              <a:rPr lang="ru-RU" sz="2000" dirty="0" err="1"/>
              <a:t>Linux</a:t>
            </a:r>
            <a:r>
              <a:rPr lang="ru-RU" sz="2000" dirty="0"/>
              <a:t> поддерживает огромное число устройств. </a:t>
            </a:r>
          </a:p>
          <a:p>
            <a:pPr algn="just">
              <a:spcAft>
                <a:spcPts val="1200"/>
              </a:spcAft>
            </a:pPr>
            <a:r>
              <a:rPr lang="ru-RU" sz="2000" dirty="0"/>
              <a:t>В действительности намного больше, </a:t>
            </a:r>
            <a:r>
              <a:rPr lang="ru-RU" sz="2000" dirty="0" err="1"/>
              <a:t>чемWindows</a:t>
            </a:r>
            <a:r>
              <a:rPr lang="ru-RU" sz="2000" dirty="0"/>
              <a:t>. Конечно, едва ли вас утешит информация, что нужное вам устройство не поддерживается ядром. </a:t>
            </a:r>
          </a:p>
          <a:p>
            <a:pPr algn="just">
              <a:spcAft>
                <a:spcPts val="1200"/>
              </a:spcAft>
            </a:pPr>
            <a:r>
              <a:rPr lang="ru-RU" sz="2000" dirty="0"/>
              <a:t>Однако если такое случится, ищите причину.</a:t>
            </a:r>
          </a:p>
        </p:txBody>
      </p:sp>
    </p:spTree>
    <p:extLst>
      <p:ext uri="{BB962C8B-B14F-4D97-AF65-F5344CB8AC3E}">
        <p14:creationId xmlns:p14="http://schemas.microsoft.com/office/powerpoint/2010/main" val="27650727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0AA2E-D286-4DCB-92BB-B4B7B6FB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Отсутствие драйвера поддержки обычно обусловлено одной из причин: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733E517-D9FD-4992-B681-72EF85DD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BDD4C0-A915-4479-9381-B207D2B1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8532"/>
            <a:ext cx="1454604" cy="292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A26779-F2EB-41D7-8DAF-4CB5D7909095}"/>
              </a:ext>
            </a:extLst>
          </p:cNvPr>
          <p:cNvSpPr txBox="1"/>
          <p:nvPr/>
        </p:nvSpPr>
        <p:spPr>
          <a:xfrm>
            <a:off x="1673193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180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C8806-D881-4B78-AD2E-FAFDE5ECDD52}"/>
              </a:ext>
            </a:extLst>
          </p:cNvPr>
          <p:cNvSpPr txBox="1"/>
          <p:nvPr/>
        </p:nvSpPr>
        <p:spPr>
          <a:xfrm>
            <a:off x="1840088" y="1900959"/>
            <a:ext cx="98552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000" b="1" dirty="0">
                <a:solidFill>
                  <a:srgbClr val="C00000"/>
                </a:solidFill>
              </a:rPr>
              <a:t>Устройство </a:t>
            </a:r>
            <a:r>
              <a:rPr lang="ru-RU" sz="2000" b="1">
                <a:solidFill>
                  <a:srgbClr val="C00000"/>
                </a:solidFill>
              </a:rPr>
              <a:t>слишком новое</a:t>
            </a:r>
            <a:r>
              <a:rPr lang="ru-RU" sz="2000"/>
              <a:t>. </a:t>
            </a:r>
            <a:r>
              <a:rPr lang="ru-RU" sz="2000" dirty="0"/>
              <a:t>Так как многие производители аппаратного обеспечения не очень активно поддерживают </a:t>
            </a:r>
            <a:r>
              <a:rPr lang="ru-RU" sz="2000" dirty="0" err="1"/>
              <a:t>Linux</a:t>
            </a:r>
            <a:r>
              <a:rPr lang="ru-RU" sz="2000" dirty="0"/>
              <a:t>, задача написать драйвер для включения в ядро ложится на членов </a:t>
            </a:r>
            <a:r>
              <a:rPr lang="ru-RU" sz="2000"/>
              <a:t>сообщества Linux. </a:t>
            </a:r>
            <a:r>
              <a:rPr lang="ru-RU" sz="2000" dirty="0"/>
              <a:t>А это </a:t>
            </a:r>
            <a:r>
              <a:rPr lang="ru-RU" sz="2000"/>
              <a:t>требует времени.</a:t>
            </a:r>
            <a:endParaRPr lang="ru-RU" sz="2000" dirty="0"/>
          </a:p>
          <a:p>
            <a:pPr algn="just">
              <a:spcAft>
                <a:spcPts val="1200"/>
              </a:spcAft>
            </a:pPr>
            <a:r>
              <a:rPr lang="ru-RU" sz="2000" b="1" dirty="0"/>
              <a:t>Устройство </a:t>
            </a:r>
            <a:r>
              <a:rPr lang="ru-RU" sz="2000" b="1"/>
              <a:t>слишком экзотическое</a:t>
            </a:r>
            <a:r>
              <a:rPr lang="ru-RU" sz="2000"/>
              <a:t>. </a:t>
            </a:r>
            <a:r>
              <a:rPr lang="ru-RU" sz="2000" dirty="0"/>
              <a:t>Не все дистрибутивы включают все возможные </a:t>
            </a:r>
            <a:r>
              <a:rPr lang="ru-RU" sz="2000"/>
              <a:t>драйверы устройств. </a:t>
            </a:r>
            <a:r>
              <a:rPr lang="ru-RU" sz="2000" dirty="0"/>
              <a:t>Для каждого дистрибутива настраивается свое ядро, и так как ядра настраиваются до мелочей (благодаря чему открывается возможность использовать </a:t>
            </a:r>
            <a:r>
              <a:rPr lang="ru-RU" sz="2000" dirty="0" err="1"/>
              <a:t>Linux</a:t>
            </a:r>
            <a:r>
              <a:rPr lang="ru-RU" sz="2000" dirty="0"/>
              <a:t> в самых разных устройствах, от наручных часов до больших ЭВМ), создатели дистрибутива могли пропустить </a:t>
            </a:r>
            <a:r>
              <a:rPr lang="ru-RU" sz="2000"/>
              <a:t>ваше устройство. </a:t>
            </a:r>
            <a:r>
              <a:rPr lang="ru-RU" sz="2000" dirty="0"/>
              <a:t>Найдя и загрузив исходный код драйвера, вы (да, да — вы) сможете скомпилировать и установить </a:t>
            </a:r>
            <a:r>
              <a:rPr lang="ru-RU" sz="2000"/>
              <a:t>драйвер самостоятельно. </a:t>
            </a:r>
            <a:r>
              <a:rPr lang="ru-RU" sz="2000" dirty="0"/>
              <a:t>Это не очень сложно, </a:t>
            </a:r>
            <a:r>
              <a:rPr lang="ru-RU" sz="2000"/>
              <a:t>скорее утомительно.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43112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0AA2E-D286-4DCB-92BB-B4B7B6FB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Отсутствие драйвера поддержки обычно обусловлено одной из причин: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733E517-D9FD-4992-B681-72EF85DD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BDD4C0-A915-4479-9381-B207D2B18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8532"/>
            <a:ext cx="1454604" cy="2929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A26779-F2EB-41D7-8DAF-4CB5D7909095}"/>
              </a:ext>
            </a:extLst>
          </p:cNvPr>
          <p:cNvSpPr txBox="1"/>
          <p:nvPr/>
        </p:nvSpPr>
        <p:spPr>
          <a:xfrm>
            <a:off x="1673193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180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C8806-D881-4B78-AD2E-FAFDE5ECDD52}"/>
              </a:ext>
            </a:extLst>
          </p:cNvPr>
          <p:cNvSpPr txBox="1"/>
          <p:nvPr/>
        </p:nvSpPr>
        <p:spPr>
          <a:xfrm>
            <a:off x="2009423" y="2395771"/>
            <a:ext cx="89520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b="1" dirty="0"/>
              <a:t>Производители аппаратного обеспечения что-то скрывают</a:t>
            </a:r>
            <a:r>
              <a:rPr lang="ru-RU" sz="2000" dirty="0"/>
              <a:t>. Производитель не выпустил либо исходный код драйвера для </a:t>
            </a:r>
            <a:r>
              <a:rPr lang="ru-RU" sz="2000" dirty="0" err="1"/>
              <a:t>Linux</a:t>
            </a:r>
            <a:r>
              <a:rPr lang="ru-RU" sz="2000" dirty="0"/>
              <a:t>, либо документацию, на основе которой можно было бы написать драйвер.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57423-D55D-49F7-B3BA-C16911B91E79}"/>
              </a:ext>
            </a:extLst>
          </p:cNvPr>
          <p:cNvSpPr txBox="1"/>
          <p:nvPr/>
        </p:nvSpPr>
        <p:spPr>
          <a:xfrm>
            <a:off x="2009423" y="3928532"/>
            <a:ext cx="88166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/>
              <a:t>Это означает, что производитель аппаратного обеспечения пытается сохранить программные  интерфейсы устройства в секрете. Так как мы предпочитаем не использовать засекреченные устройства в своих компьютерах, я предлагаю удалить это нетолерантное устройство и отправить его в кучу из других бесполезных гаджетов.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18731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895B8CC-4ECB-4119-ACBC-FAEAD99C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B3B92-F355-4F19-816D-E3538035BC23}" type="slidenum">
              <a:rPr lang="ru-RU" smtClean="0"/>
              <a:t>99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60D691-5A5E-4D91-80AE-AD48FDD2B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8532"/>
            <a:ext cx="1454604" cy="2929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16B9F3-3BBD-486E-A4B5-B939F2BEE860}"/>
              </a:ext>
            </a:extLst>
          </p:cNvPr>
          <p:cNvSpPr txBox="1"/>
          <p:nvPr/>
        </p:nvSpPr>
        <p:spPr>
          <a:xfrm>
            <a:off x="1673193" y="6242756"/>
            <a:ext cx="1194558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ru-RU"/>
              <a:t>Стр.  </a:t>
            </a:r>
            <a:r>
              <a:rPr lang="ru-RU" dirty="0"/>
              <a:t>243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F4DC6-2976-44B5-B6AC-5F5FD422FB9E}"/>
              </a:ext>
            </a:extLst>
          </p:cNvPr>
          <p:cNvSpPr txBox="1"/>
          <p:nvPr/>
        </p:nvSpPr>
        <p:spPr>
          <a:xfrm>
            <a:off x="1286934" y="767644"/>
            <a:ext cx="9618133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800" b="1" dirty="0" err="1"/>
              <a:t>Зеркалирования</a:t>
            </a:r>
            <a:r>
              <a:rPr lang="ru-RU" sz="2800" b="1" dirty="0"/>
              <a:t> удаленных систем. </a:t>
            </a:r>
          </a:p>
          <a:p>
            <a:pPr>
              <a:spcAft>
                <a:spcPts val="600"/>
              </a:spcAft>
            </a:pPr>
            <a:endParaRPr lang="ru-RU" sz="2000" dirty="0"/>
          </a:p>
          <a:p>
            <a:pPr algn="just">
              <a:spcAft>
                <a:spcPts val="600"/>
              </a:spcAft>
            </a:pPr>
            <a:r>
              <a:rPr lang="ru-RU" sz="2000" dirty="0"/>
              <a:t>Например, компания  </a:t>
            </a:r>
            <a:r>
              <a:rPr lang="en-US" sz="2000" dirty="0"/>
              <a:t>Red Hat Software </a:t>
            </a:r>
            <a:r>
              <a:rPr lang="ru-RU" sz="2000" dirty="0"/>
              <a:t>поддерживает огромный репозиторий программных пакетов,  разрабатываемых для ее дистрибутива </a:t>
            </a:r>
            <a:r>
              <a:rPr lang="en-US" sz="2000" dirty="0"/>
              <a:t>Fedora</a:t>
            </a:r>
            <a:r>
              <a:rPr lang="ru-RU" sz="2000" dirty="0"/>
              <a:t>. </a:t>
            </a:r>
          </a:p>
          <a:p>
            <a:pPr algn="just">
              <a:spcAft>
                <a:spcPts val="600"/>
              </a:spcAft>
            </a:pPr>
            <a:r>
              <a:rPr lang="ru-RU" sz="2000" dirty="0"/>
              <a:t>Для специалистов, занимающихся тестированием программного обеспечения, очень удобно иметь </a:t>
            </a:r>
            <a:r>
              <a:rPr lang="ru-RU" sz="2000" b="1" dirty="0"/>
              <a:t>зеркало</a:t>
            </a:r>
            <a:r>
              <a:rPr lang="ru-RU" sz="2000" dirty="0"/>
              <a:t> этой  коллекции в ходе этапа тестирования, предшествующего этапу выпуска дистрибутива.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C0FFD6-62D8-47E0-8A16-941EDC3B26EC}"/>
              </a:ext>
            </a:extLst>
          </p:cNvPr>
          <p:cNvSpPr txBox="1"/>
          <p:nvPr/>
        </p:nvSpPr>
        <p:spPr>
          <a:xfrm>
            <a:off x="2375319" y="3928532"/>
            <a:ext cx="8224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/>
              <a:t>Поскольку </a:t>
            </a:r>
            <a:r>
              <a:rPr lang="ru-RU" sz="2400" b="1" dirty="0"/>
              <a:t>файлы в репозитории обновляются достаточно часто</a:t>
            </a:r>
            <a:r>
              <a:rPr lang="ru-RU" sz="2400" dirty="0"/>
              <a:t> (порой по </a:t>
            </a:r>
            <a:r>
              <a:rPr lang="ru-RU" sz="2400" dirty="0">
                <a:solidFill>
                  <a:srgbClr val="FF0000"/>
                </a:solidFill>
              </a:rPr>
              <a:t>нескольку раз в день</a:t>
            </a:r>
            <a:r>
              <a:rPr lang="ru-RU" sz="2400" dirty="0"/>
              <a:t>), неплохо было бы организовать периодическую синхронизацию </a:t>
            </a:r>
            <a:r>
              <a:rPr lang="ru-RU" sz="2400" b="1" dirty="0"/>
              <a:t>локального зеркала</a:t>
            </a:r>
            <a:r>
              <a:rPr lang="ru-RU" sz="2400" dirty="0"/>
              <a:t> вместо копирования всего объема репозитория.  </a:t>
            </a:r>
          </a:p>
        </p:txBody>
      </p:sp>
    </p:spTree>
    <p:extLst>
      <p:ext uri="{BB962C8B-B14F-4D97-AF65-F5344CB8AC3E}">
        <p14:creationId xmlns:p14="http://schemas.microsoft.com/office/powerpoint/2010/main" val="1151842407"/>
      </p:ext>
    </p:extLst>
  </p:cSld>
  <p:clrMapOvr>
    <a:masterClrMapping/>
  </p:clrMapOvr>
</p:sld>
</file>

<file path=ppt/theme/theme1.xml><?xml version="1.0" encoding="utf-8"?>
<a:theme xmlns:a="http://schemas.openxmlformats.org/drawingml/2006/main" name="Галерея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Галерея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TM10001114[[fn=Галерея]]</Template>
  <TotalTime>2203</TotalTime>
  <Words>2816</Words>
  <Application>Microsoft Office PowerPoint</Application>
  <PresentationFormat>Широкоэкранный</PresentationFormat>
  <Paragraphs>435</Paragraphs>
  <Slides>101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101</vt:i4>
      </vt:variant>
    </vt:vector>
  </HeadingPairs>
  <TitlesOfParts>
    <vt:vector size="110" baseType="lpstr">
      <vt:lpstr>Arial</vt:lpstr>
      <vt:lpstr>Arial Unicode MS</vt:lpstr>
      <vt:lpstr>Calibri</vt:lpstr>
      <vt:lpstr>Calibri Light</vt:lpstr>
      <vt:lpstr>Century Gothic</vt:lpstr>
      <vt:lpstr>Open Sans</vt:lpstr>
      <vt:lpstr>Roboto</vt:lpstr>
      <vt:lpstr>Verdana</vt:lpstr>
      <vt:lpstr>Галерея</vt:lpstr>
      <vt:lpstr>Тема 0 1 – ДИСТРИБУТИВ LINUX</vt:lpstr>
      <vt:lpstr>Рассматриваемые вопросы</vt:lpstr>
      <vt:lpstr>Обзор дистрибутива GNU/Linux</vt:lpstr>
      <vt:lpstr>Обзор дистрибутивов Linux (“distro”)</vt:lpstr>
      <vt:lpstr>Кратко, что такое Linux</vt:lpstr>
      <vt:lpstr>Презентация PowerPoint</vt:lpstr>
      <vt:lpstr>Архитектура операционной системы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Дистрибутив ПО</vt:lpstr>
      <vt:lpstr>Как действует система пакетов</vt:lpstr>
      <vt:lpstr>Как действует система пакетов</vt:lpstr>
      <vt:lpstr>Системы пакетов</vt:lpstr>
      <vt:lpstr>Технологии упаковки пакетов дистрибутива</vt:lpstr>
      <vt:lpstr>Дистрибутив Linux</vt:lpstr>
      <vt:lpstr>Выбор дистрибутива GNU/Linux</vt:lpstr>
      <vt:lpstr>Дистрибутивы Linux можно классифицировать</vt:lpstr>
      <vt:lpstr>Классификация по базовым производителям </vt:lpstr>
      <vt:lpstr>Презентация PowerPoint</vt:lpstr>
      <vt:lpstr>Классификация по локализации  </vt:lpstr>
      <vt:lpstr>Классификация по локализации  </vt:lpstr>
      <vt:lpstr>Классификация по локализации  </vt:lpstr>
      <vt:lpstr>Классификация по применению  </vt:lpstr>
      <vt:lpstr>Классификация по специализации</vt:lpstr>
      <vt:lpstr>Параметры выбора дистрибутива</vt:lpstr>
      <vt:lpstr>Популярность!!! </vt:lpstr>
      <vt:lpstr>Презентация PowerPoint</vt:lpstr>
      <vt:lpstr>Презентация PowerPoint</vt:lpstr>
      <vt:lpstr>Презентация PowerPoint</vt:lpstr>
      <vt:lpstr>Актуальность </vt:lpstr>
      <vt:lpstr>Совместимость</vt:lpstr>
      <vt:lpstr>Совместимость</vt:lpstr>
      <vt:lpstr>Презентация PowerPoint</vt:lpstr>
      <vt:lpstr>Библиотеки совместимости</vt:lpstr>
      <vt:lpstr>Презентация PowerPoint</vt:lpstr>
      <vt:lpstr>Презентация PowerPoint</vt:lpstr>
      <vt:lpstr>Презентация PowerPoint</vt:lpstr>
      <vt:lpstr>Совместимость</vt:lpstr>
      <vt:lpstr>Параметры выбора дистрибутива</vt:lpstr>
      <vt:lpstr>Репозитории </vt:lpstr>
      <vt:lpstr>Презентация PowerPoint</vt:lpstr>
      <vt:lpstr>Выбор среды рабочего стола Linux</vt:lpstr>
      <vt:lpstr>Выбор среды рабочего стола Linux</vt:lpstr>
      <vt:lpstr>Презентация PowerPoint</vt:lpstr>
      <vt:lpstr>Варианты установки</vt:lpstr>
      <vt:lpstr>Варианты установки GNU/Linux</vt:lpstr>
      <vt:lpstr>Единственная система на компьютере</vt:lpstr>
      <vt:lpstr>Совместно с Windows</vt:lpstr>
      <vt:lpstr>Дополнительная система на компьютере совместно с Windows</vt:lpstr>
      <vt:lpstr>На виртуальной машине</vt:lpstr>
      <vt:lpstr>Преимущества виртуальной машины</vt:lpstr>
      <vt:lpstr>Презентация PowerPoint</vt:lpstr>
      <vt:lpstr>На виртуальной машине</vt:lpstr>
      <vt:lpstr>Установка на внешнем носителе (постоянно)</vt:lpstr>
      <vt:lpstr>Способ установки (временный)</vt:lpstr>
      <vt:lpstr>Установка Linux на компьютер</vt:lpstr>
      <vt:lpstr>Что нам нужно для дальнейшей работы</vt:lpstr>
      <vt:lpstr>Терминал и консоль</vt:lpstr>
      <vt:lpstr>Презентация PowerPoint</vt:lpstr>
      <vt:lpstr>Презентация PowerPoint</vt:lpstr>
      <vt:lpstr>Презентация PowerPoint</vt:lpstr>
      <vt:lpstr>Терминал командной строки</vt:lpstr>
      <vt:lpstr>Разновидности терминала</vt:lpstr>
      <vt:lpstr>Презентация PowerPoint</vt:lpstr>
      <vt:lpstr>Компилятор</vt:lpstr>
      <vt:lpstr>Компиляция </vt:lpstr>
      <vt:lpstr>Коллекция компиляторов GNU  </vt:lpstr>
      <vt:lpstr>Отладчик GDB</vt:lpstr>
      <vt:lpstr>Отладчик GDB</vt:lpstr>
      <vt:lpstr>Разработка ядра Linux</vt:lpstr>
      <vt:lpstr>Разработка ядра Linux</vt:lpstr>
      <vt:lpstr>diff-файлы</vt:lpstr>
      <vt:lpstr>Пара  программ « diff/patch »</vt:lpstr>
      <vt:lpstr>Презентация PowerPoint</vt:lpstr>
      <vt:lpstr>Презентация PowerPoint</vt:lpstr>
      <vt:lpstr>Презентация PowerPoint</vt:lpstr>
      <vt:lpstr>Главная загрузочная запись (MBR)</vt:lpstr>
      <vt:lpstr>Презентация PowerPoint</vt:lpstr>
      <vt:lpstr>Таблица разделов жесткого диска</vt:lpstr>
      <vt:lpstr>Разделы жесткого диска</vt:lpstr>
      <vt:lpstr>Разделы жесткого диска</vt:lpstr>
      <vt:lpstr>Интерфейс расширяемой прошивки (EFI)</vt:lpstr>
      <vt:lpstr>Презентация PowerPoint</vt:lpstr>
      <vt:lpstr>Программа-загрузчик ОС Linux </vt:lpstr>
      <vt:lpstr>Программа-загрузчик ОС Linux </vt:lpstr>
      <vt:lpstr>Презентация PowerPoint</vt:lpstr>
      <vt:lpstr>Загрузчик GRand Unified Bootloader (Grub) </vt:lpstr>
      <vt:lpstr>Разновидности файловых систем</vt:lpstr>
      <vt:lpstr>Презентация PowerPoint</vt:lpstr>
      <vt:lpstr>Для чего нужно изучать Linux (одна из причин)</vt:lpstr>
      <vt:lpstr>МИФ ОБ УСТАНОВКЕ ПРОГРАММНОГО ОБЕСПЕЧЕНИЯ  В LINUX </vt:lpstr>
      <vt:lpstr>МИФ ОБ УСТАНОВКЕ ПРОГРАММНОГО ОБЕСПЕЧЕНИЯ  В LINUX </vt:lpstr>
      <vt:lpstr>МИФ ОБ УСТАНОВКЕ ПРОГРАММНОГО ОБЕСПЕЧЕНИЯ  В LINUX </vt:lpstr>
      <vt:lpstr>Отсутствие драйвера поддержки обычно обусловлено одной из причин:</vt:lpstr>
      <vt:lpstr>Отсутствие драйвера поддержки обычно обусловлено одной из причин: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ОПЕРАЦИОНЫНЕ СИСТЕМЫ  И  СИСТЕМНОЕ ПРОГРАММИРОВАНИЕ</dc:title>
  <dc:creator>SERG</dc:creator>
  <cp:lastModifiedBy>User</cp:lastModifiedBy>
  <cp:revision>206</cp:revision>
  <dcterms:created xsi:type="dcterms:W3CDTF">2020-01-10T19:39:35Z</dcterms:created>
  <dcterms:modified xsi:type="dcterms:W3CDTF">2021-02-10T09:35:37Z</dcterms:modified>
</cp:coreProperties>
</file>